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301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/>
    <p:restoredTop sz="94423"/>
  </p:normalViewPr>
  <p:slideViewPr>
    <p:cSldViewPr snapToGrid="0" snapToObjects="1">
      <p:cViewPr varScale="1">
        <p:scale>
          <a:sx n="171" d="100"/>
          <a:sy n="171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I'm </a:t>
            </a:r>
            <a:r>
              <a:rPr kumimoji="1" lang="en-US" altLang="ja-JP" dirty="0" err="1"/>
              <a:t>Naohisa</a:t>
            </a:r>
            <a:r>
              <a:rPr kumimoji="1" lang="en-US" altLang="ja-JP" dirty="0"/>
              <a:t> Sakamoto from Kobe University, Japan. Today, I'm going to talk about smart in-situ visualization for large-scale numerical simulations aiming at efficient knowledge acquisition</a:t>
            </a:r>
            <a:r>
              <a:rPr kumimoji="1" lang="en-US" altLang="ja-JP"/>
              <a:t>. Currently, </a:t>
            </a:r>
            <a:r>
              <a:rPr kumimoji="1" lang="en-US" altLang="ja-JP" dirty="0"/>
              <a:t>I'm also a visiting researcher at RIKEN center for computational science. And this work has been done in collaboration with researchers and engineers in RIKEN.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01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27.png"/><Relationship Id="rId4" Type="http://schemas.openxmlformats.org/officeDocument/2006/relationships/video" Target="../media/media5.mp4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800" b="1" dirty="0"/>
              <a:t>Smart In-situ Visualization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for Large-scale Numerical Simulations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Aiming at Efficient Knowledge Acquisition</a:t>
            </a:r>
            <a:endParaRPr kumimoji="1" lang="ja-JP" altLang="en-US" sz="4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 / RIKEN R-CCS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BE8FD5-B552-C14F-991F-250858890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5" b="14196"/>
          <a:stretch/>
        </p:blipFill>
        <p:spPr>
          <a:xfrm>
            <a:off x="2157998" y="4146091"/>
            <a:ext cx="1681488" cy="1196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49061C-E7A6-FC41-B5CF-24172233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17" y="4146092"/>
            <a:ext cx="1595535" cy="11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797F1-C327-6147-B10B-91FC50E8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timestep selection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88334-C221-A74F-81AA-686563959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Adaptive timestep selection for in-situ visualization</a:t>
            </a:r>
          </a:p>
          <a:p>
            <a:pPr lvl="1"/>
            <a:r>
              <a:rPr lang="en-US" altLang="ja-JP" dirty="0"/>
              <a:t>Simulation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en-US" altLang="ja-JP" dirty="0"/>
              <a:t>Visualization</a:t>
            </a: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90D061B1-C9AE-5F41-8ECE-14D6AD1AF723}"/>
              </a:ext>
            </a:extLst>
          </p:cNvPr>
          <p:cNvGrpSpPr/>
          <p:nvPr/>
        </p:nvGrpSpPr>
        <p:grpSpPr>
          <a:xfrm>
            <a:off x="1680583" y="3064932"/>
            <a:ext cx="8997807" cy="600075"/>
            <a:chOff x="1578982" y="3429000"/>
            <a:chExt cx="8997807" cy="60007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D8A3FB3-7DAB-4F45-AC44-66E37DB06656}"/>
                </a:ext>
              </a:extLst>
            </p:cNvPr>
            <p:cNvGrpSpPr/>
            <p:nvPr/>
          </p:nvGrpSpPr>
          <p:grpSpPr>
            <a:xfrm>
              <a:off x="1578982" y="3429000"/>
              <a:ext cx="1084473" cy="600075"/>
              <a:chOff x="1655394" y="3432784"/>
              <a:chExt cx="1196893" cy="662281"/>
            </a:xfrm>
          </p:grpSpPr>
          <p:sp>
            <p:nvSpPr>
              <p:cNvPr id="4" name="フリーフォーム 3">
                <a:extLst>
                  <a:ext uri="{FF2B5EF4-FFF2-40B4-BE49-F238E27FC236}">
                    <a16:creationId xmlns:a16="http://schemas.microsoft.com/office/drawing/2014/main" id="{1D795B5A-C5AA-5942-A2B6-EAF3EAA51F24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42059BE-9BF2-6041-9466-E08C51AE73CA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2CB551A0-AB47-D24F-AD13-D52AAD3CDBEF}"/>
                </a:ext>
              </a:extLst>
            </p:cNvPr>
            <p:cNvGrpSpPr/>
            <p:nvPr/>
          </p:nvGrpSpPr>
          <p:grpSpPr>
            <a:xfrm>
              <a:off x="7522695" y="3429000"/>
              <a:ext cx="1084473" cy="600075"/>
              <a:chOff x="8012777" y="3429000"/>
              <a:chExt cx="1196893" cy="662281"/>
            </a:xfrm>
          </p:grpSpPr>
          <p:sp>
            <p:nvSpPr>
              <p:cNvPr id="5" name="フリーフォーム 4">
                <a:extLst>
                  <a:ext uri="{FF2B5EF4-FFF2-40B4-BE49-F238E27FC236}">
                    <a16:creationId xmlns:a16="http://schemas.microsoft.com/office/drawing/2014/main" id="{97E0560F-3CEB-2D48-AAAB-F81625EB0BF8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7FEBF5B-D828-DB45-818F-1AFEB21E6D98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82E0255-0264-2F4C-AFD0-B3051E689001}"/>
                </a:ext>
              </a:extLst>
            </p:cNvPr>
            <p:cNvSpPr txBox="1"/>
            <p:nvPr/>
          </p:nvSpPr>
          <p:spPr>
            <a:xfrm>
              <a:off x="5447066" y="361977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935F6CC-463A-9B4F-BEDF-D177F906F6E7}"/>
                </a:ext>
              </a:extLst>
            </p:cNvPr>
            <p:cNvGrpSpPr/>
            <p:nvPr/>
          </p:nvGrpSpPr>
          <p:grpSpPr>
            <a:xfrm>
              <a:off x="2835656" y="3429000"/>
              <a:ext cx="1084473" cy="600075"/>
              <a:chOff x="1655394" y="3432784"/>
              <a:chExt cx="1196893" cy="662281"/>
            </a:xfrm>
          </p:grpSpPr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1ADB5228-1329-FA42-8D2F-BB8E55D6B7E0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C398309-AF1E-4A4D-97BE-99EBF47244D0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65E463E-D389-4D43-A4DE-0A2C631E1516}"/>
                </a:ext>
              </a:extLst>
            </p:cNvPr>
            <p:cNvGrpSpPr/>
            <p:nvPr/>
          </p:nvGrpSpPr>
          <p:grpSpPr>
            <a:xfrm>
              <a:off x="4094947" y="3429000"/>
              <a:ext cx="1084473" cy="600075"/>
              <a:chOff x="1655394" y="3432784"/>
              <a:chExt cx="1196893" cy="662281"/>
            </a:xfrm>
          </p:grpSpPr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DB6904F2-8A98-8F42-8D51-160F2CD8A8B5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3538BBA-F1A1-7D40-9F19-EE7B9604413C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2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F4E6062C-3D21-CC47-A3AE-6DEBE306B0C5}"/>
                </a:ext>
              </a:extLst>
            </p:cNvPr>
            <p:cNvGrpSpPr/>
            <p:nvPr/>
          </p:nvGrpSpPr>
          <p:grpSpPr>
            <a:xfrm>
              <a:off x="6266021" y="3429000"/>
              <a:ext cx="1084473" cy="600075"/>
              <a:chOff x="8012777" y="3429000"/>
              <a:chExt cx="1196893" cy="662281"/>
            </a:xfrm>
          </p:grpSpPr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22904653-A833-EA4D-8E07-585CC0D27EC7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AD8A9DC-D5DB-DE41-9521-D55D9A2570CE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E32D0860-D09E-8E4C-927E-C47A8FFF4367}"/>
                </a:ext>
              </a:extLst>
            </p:cNvPr>
            <p:cNvGrpSpPr/>
            <p:nvPr/>
          </p:nvGrpSpPr>
          <p:grpSpPr>
            <a:xfrm>
              <a:off x="8779357" y="3429000"/>
              <a:ext cx="1084471" cy="600075"/>
              <a:chOff x="8012777" y="3429000"/>
              <a:chExt cx="1196893" cy="662281"/>
            </a:xfrm>
          </p:grpSpPr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E68EA719-0BF7-0D40-A953-35CB752FEDD6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75882AD-0BA6-B648-9517-73A23F05F424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A1C248A-DF1B-1741-AFDF-FFB8860D405A}"/>
                </a:ext>
              </a:extLst>
            </p:cNvPr>
            <p:cNvSpPr txBox="1"/>
            <p:nvPr/>
          </p:nvSpPr>
          <p:spPr>
            <a:xfrm>
              <a:off x="10049080" y="3607434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0D6E228F-043E-FB46-B211-489714479BF4}"/>
              </a:ext>
            </a:extLst>
          </p:cNvPr>
          <p:cNvGrpSpPr/>
          <p:nvPr/>
        </p:nvGrpSpPr>
        <p:grpSpPr>
          <a:xfrm>
            <a:off x="1716216" y="5046919"/>
            <a:ext cx="8997807" cy="600075"/>
            <a:chOff x="1614615" y="5046919"/>
            <a:chExt cx="8997807" cy="600075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AF7BEEDF-081C-724A-B3BB-3FE53F42736D}"/>
                </a:ext>
              </a:extLst>
            </p:cNvPr>
            <p:cNvGrpSpPr/>
            <p:nvPr/>
          </p:nvGrpSpPr>
          <p:grpSpPr>
            <a:xfrm>
              <a:off x="1614615" y="5046919"/>
              <a:ext cx="1084473" cy="600075"/>
              <a:chOff x="1655394" y="3432784"/>
              <a:chExt cx="1196893" cy="662281"/>
            </a:xfrm>
          </p:grpSpPr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89966AD1-EAE3-F848-92B1-71D7F0F1BA16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7FB1A7A9-C042-BB44-ADD9-55FB9F2561F8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atin typeface="Times" pitchFamily="2" charset="0"/>
                  </a:rPr>
                  <a:t>0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7AB5118F-3BD5-1749-AE10-DEE52772AE9C}"/>
                </a:ext>
              </a:extLst>
            </p:cNvPr>
            <p:cNvGrpSpPr/>
            <p:nvPr/>
          </p:nvGrpSpPr>
          <p:grpSpPr>
            <a:xfrm>
              <a:off x="7558328" y="5046919"/>
              <a:ext cx="1084473" cy="600075"/>
              <a:chOff x="8012777" y="3429000"/>
              <a:chExt cx="1196893" cy="662281"/>
            </a:xfrm>
          </p:grpSpPr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04326631-349C-9A4A-BC43-DF34056E5D7A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4F8A89C-0C6D-B74A-9DD9-62D25423B217}"/>
                  </a:ext>
                </a:extLst>
              </p:cNvPr>
              <p:cNvSpPr txBox="1"/>
              <p:nvPr/>
            </p:nvSpPr>
            <p:spPr>
              <a:xfrm>
                <a:off x="8655415" y="3588595"/>
                <a:ext cx="407265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endParaRPr kumimoji="1" lang="ja-JP" altLang="en-US" i="1" baseline="-25000">
                  <a:latin typeface="Times" pitchFamily="2" charset="0"/>
                </a:endParaRP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79D8E2E5-659C-9843-9ADF-5062B6B92A26}"/>
                </a:ext>
              </a:extLst>
            </p:cNvPr>
            <p:cNvSpPr txBox="1"/>
            <p:nvPr/>
          </p:nvSpPr>
          <p:spPr>
            <a:xfrm>
              <a:off x="5482699" y="5237690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BFEFC96C-0116-934E-8ECB-8DB688E6C3A2}"/>
                </a:ext>
              </a:extLst>
            </p:cNvPr>
            <p:cNvGrpSpPr/>
            <p:nvPr/>
          </p:nvGrpSpPr>
          <p:grpSpPr>
            <a:xfrm>
              <a:off x="2871289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BB1C8841-0B46-2B4C-A2E5-27B5B5ADAACD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3BEE456-135D-264C-9E2C-74D0BCD2AE40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1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F731628D-FD54-6F41-BD83-DA23DBBCE95F}"/>
                </a:ext>
              </a:extLst>
            </p:cNvPr>
            <p:cNvGrpSpPr/>
            <p:nvPr/>
          </p:nvGrpSpPr>
          <p:grpSpPr>
            <a:xfrm>
              <a:off x="4130580" y="5046919"/>
              <a:ext cx="1084473" cy="600075"/>
              <a:chOff x="1655394" y="3432784"/>
              <a:chExt cx="1196893" cy="66228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E086C9C0-F285-3646-B28C-E961315B33C3}"/>
                  </a:ext>
                </a:extLst>
              </p:cNvPr>
              <p:cNvSpPr/>
              <p:nvPr/>
            </p:nvSpPr>
            <p:spPr>
              <a:xfrm>
                <a:off x="1655394" y="3432784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D95EFEA8-7881-FB41-905F-C361F7B75B76}"/>
                  </a:ext>
                </a:extLst>
              </p:cNvPr>
              <p:cNvSpPr txBox="1"/>
              <p:nvPr/>
            </p:nvSpPr>
            <p:spPr>
              <a:xfrm>
                <a:off x="2293168" y="3578763"/>
                <a:ext cx="444416" cy="40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V</a:t>
                </a:r>
                <a:r>
                  <a:rPr kumimoji="1" lang="en-US" altLang="ja-JP" baseline="-25000" dirty="0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Times" pitchFamily="2" charset="0"/>
                  </a:rPr>
                  <a:t>2</a:t>
                </a:r>
                <a:endParaRPr kumimoji="1" lang="ja-JP" altLang="en-US" baseline="-25000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B7835B6A-9636-EB44-91C4-22A816CD1D5A}"/>
                </a:ext>
              </a:extLst>
            </p:cNvPr>
            <p:cNvGrpSpPr/>
            <p:nvPr/>
          </p:nvGrpSpPr>
          <p:grpSpPr>
            <a:xfrm>
              <a:off x="6301654" y="5046919"/>
              <a:ext cx="1084473" cy="600075"/>
              <a:chOff x="8012777" y="3429000"/>
              <a:chExt cx="1196893" cy="662281"/>
            </a:xfrm>
          </p:grpSpPr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FC1A912B-E001-0C43-B718-5CF092B3DF42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E4ACE693-B79C-B547-A0C3-D01843C05812}"/>
                  </a:ext>
                </a:extLst>
              </p:cNvPr>
              <p:cNvSpPr txBox="1"/>
              <p:nvPr/>
            </p:nvSpPr>
            <p:spPr>
              <a:xfrm>
                <a:off x="8613365" y="3588595"/>
                <a:ext cx="548799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-1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D2910C9-B74D-BC46-A32F-3FD562713BBE}"/>
                </a:ext>
              </a:extLst>
            </p:cNvPr>
            <p:cNvGrpSpPr/>
            <p:nvPr/>
          </p:nvGrpSpPr>
          <p:grpSpPr>
            <a:xfrm>
              <a:off x="8814990" y="5046919"/>
              <a:ext cx="1084471" cy="600075"/>
              <a:chOff x="8012777" y="3429000"/>
              <a:chExt cx="1196893" cy="662281"/>
            </a:xfrm>
          </p:grpSpPr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DCF51EF0-6495-334E-96B8-1A5641887145}"/>
                  </a:ext>
                </a:extLst>
              </p:cNvPr>
              <p:cNvSpPr/>
              <p:nvPr/>
            </p:nvSpPr>
            <p:spPr>
              <a:xfrm>
                <a:off x="8012777" y="3429000"/>
                <a:ext cx="1196893" cy="662281"/>
              </a:xfrm>
              <a:custGeom>
                <a:avLst/>
                <a:gdLst>
                  <a:gd name="connsiteX0" fmla="*/ 0 w 5715000"/>
                  <a:gd name="connsiteY0" fmla="*/ 1714500 h 3162300"/>
                  <a:gd name="connsiteX1" fmla="*/ 495300 w 5715000"/>
                  <a:gd name="connsiteY1" fmla="*/ 1511300 h 3162300"/>
                  <a:gd name="connsiteX2" fmla="*/ 1257300 w 5715000"/>
                  <a:gd name="connsiteY2" fmla="*/ 1447800 h 3162300"/>
                  <a:gd name="connsiteX3" fmla="*/ 1841500 w 5715000"/>
                  <a:gd name="connsiteY3" fmla="*/ 1536700 h 3162300"/>
                  <a:gd name="connsiteX4" fmla="*/ 2120900 w 5715000"/>
                  <a:gd name="connsiteY4" fmla="*/ 1714500 h 3162300"/>
                  <a:gd name="connsiteX5" fmla="*/ 2336800 w 5715000"/>
                  <a:gd name="connsiteY5" fmla="*/ 1714500 h 3162300"/>
                  <a:gd name="connsiteX6" fmla="*/ 2400300 w 5715000"/>
                  <a:gd name="connsiteY6" fmla="*/ 1460500 h 3162300"/>
                  <a:gd name="connsiteX7" fmla="*/ 2578100 w 5715000"/>
                  <a:gd name="connsiteY7" fmla="*/ 1485900 h 3162300"/>
                  <a:gd name="connsiteX8" fmla="*/ 2743200 w 5715000"/>
                  <a:gd name="connsiteY8" fmla="*/ 1358900 h 3162300"/>
                  <a:gd name="connsiteX9" fmla="*/ 2705100 w 5715000"/>
                  <a:gd name="connsiteY9" fmla="*/ 977900 h 3162300"/>
                  <a:gd name="connsiteX10" fmla="*/ 2260600 w 5715000"/>
                  <a:gd name="connsiteY10" fmla="*/ 596900 h 3162300"/>
                  <a:gd name="connsiteX11" fmla="*/ 2197100 w 5715000"/>
                  <a:gd name="connsiteY11" fmla="*/ 279400 h 3162300"/>
                  <a:gd name="connsiteX12" fmla="*/ 4914900 w 5715000"/>
                  <a:gd name="connsiteY12" fmla="*/ 0 h 3162300"/>
                  <a:gd name="connsiteX13" fmla="*/ 5715000 w 5715000"/>
                  <a:gd name="connsiteY13" fmla="*/ 952500 h 3162300"/>
                  <a:gd name="connsiteX14" fmla="*/ 5130800 w 5715000"/>
                  <a:gd name="connsiteY14" fmla="*/ 2908300 h 3162300"/>
                  <a:gd name="connsiteX15" fmla="*/ 3009900 w 5715000"/>
                  <a:gd name="connsiteY15" fmla="*/ 3162300 h 3162300"/>
                  <a:gd name="connsiteX16" fmla="*/ 2921000 w 5715000"/>
                  <a:gd name="connsiteY16" fmla="*/ 2717800 h 3162300"/>
                  <a:gd name="connsiteX17" fmla="*/ 2857500 w 5715000"/>
                  <a:gd name="connsiteY17" fmla="*/ 2425700 h 3162300"/>
                  <a:gd name="connsiteX18" fmla="*/ 2692400 w 5715000"/>
                  <a:gd name="connsiteY18" fmla="*/ 2489200 h 3162300"/>
                  <a:gd name="connsiteX19" fmla="*/ 2565400 w 5715000"/>
                  <a:gd name="connsiteY19" fmla="*/ 2438400 h 3162300"/>
                  <a:gd name="connsiteX20" fmla="*/ 2603500 w 5715000"/>
                  <a:gd name="connsiteY20" fmla="*/ 2273300 h 3162300"/>
                  <a:gd name="connsiteX21" fmla="*/ 2463800 w 5715000"/>
                  <a:gd name="connsiteY21" fmla="*/ 1981200 h 3162300"/>
                  <a:gd name="connsiteX22" fmla="*/ 2120900 w 5715000"/>
                  <a:gd name="connsiteY22" fmla="*/ 2019300 h 3162300"/>
                  <a:gd name="connsiteX23" fmla="*/ 2032000 w 5715000"/>
                  <a:gd name="connsiteY23" fmla="*/ 2095500 h 3162300"/>
                  <a:gd name="connsiteX24" fmla="*/ 1866900 w 5715000"/>
                  <a:gd name="connsiteY24" fmla="*/ 2108200 h 3162300"/>
                  <a:gd name="connsiteX25" fmla="*/ 1638300 w 5715000"/>
                  <a:gd name="connsiteY25" fmla="*/ 2273300 h 3162300"/>
                  <a:gd name="connsiteX26" fmla="*/ 1295400 w 5715000"/>
                  <a:gd name="connsiteY26" fmla="*/ 2311400 h 3162300"/>
                  <a:gd name="connsiteX27" fmla="*/ 711200 w 5715000"/>
                  <a:gd name="connsiteY27" fmla="*/ 2527300 h 3162300"/>
                  <a:gd name="connsiteX28" fmla="*/ 279400 w 5715000"/>
                  <a:gd name="connsiteY28" fmla="*/ 2819400 h 3162300"/>
                  <a:gd name="connsiteX29" fmla="*/ 114300 w 5715000"/>
                  <a:gd name="connsiteY29" fmla="*/ 2578100 h 3162300"/>
                  <a:gd name="connsiteX30" fmla="*/ 12700 w 5715000"/>
                  <a:gd name="connsiteY30" fmla="*/ 2019300 h 3162300"/>
                  <a:gd name="connsiteX31" fmla="*/ 0 w 5715000"/>
                  <a:gd name="connsiteY31" fmla="*/ 171450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15000" h="3162300">
                    <a:moveTo>
                      <a:pt x="0" y="1714500"/>
                    </a:moveTo>
                    <a:lnTo>
                      <a:pt x="495300" y="1511300"/>
                    </a:lnTo>
                    <a:lnTo>
                      <a:pt x="1257300" y="1447800"/>
                    </a:lnTo>
                    <a:lnTo>
                      <a:pt x="1841500" y="1536700"/>
                    </a:lnTo>
                    <a:lnTo>
                      <a:pt x="2120900" y="1714500"/>
                    </a:lnTo>
                    <a:lnTo>
                      <a:pt x="2336800" y="1714500"/>
                    </a:lnTo>
                    <a:lnTo>
                      <a:pt x="2400300" y="1460500"/>
                    </a:lnTo>
                    <a:lnTo>
                      <a:pt x="2578100" y="1485900"/>
                    </a:lnTo>
                    <a:lnTo>
                      <a:pt x="2743200" y="1358900"/>
                    </a:lnTo>
                    <a:lnTo>
                      <a:pt x="2705100" y="977900"/>
                    </a:lnTo>
                    <a:lnTo>
                      <a:pt x="2260600" y="596900"/>
                    </a:lnTo>
                    <a:lnTo>
                      <a:pt x="2197100" y="279400"/>
                    </a:lnTo>
                    <a:lnTo>
                      <a:pt x="4914900" y="0"/>
                    </a:lnTo>
                    <a:lnTo>
                      <a:pt x="5715000" y="952500"/>
                    </a:lnTo>
                    <a:lnTo>
                      <a:pt x="5130800" y="2908300"/>
                    </a:lnTo>
                    <a:lnTo>
                      <a:pt x="3009900" y="3162300"/>
                    </a:lnTo>
                    <a:lnTo>
                      <a:pt x="2921000" y="2717800"/>
                    </a:lnTo>
                    <a:lnTo>
                      <a:pt x="2857500" y="2425700"/>
                    </a:lnTo>
                    <a:lnTo>
                      <a:pt x="2692400" y="2489200"/>
                    </a:lnTo>
                    <a:lnTo>
                      <a:pt x="2565400" y="2438400"/>
                    </a:lnTo>
                    <a:lnTo>
                      <a:pt x="2603500" y="2273300"/>
                    </a:lnTo>
                    <a:lnTo>
                      <a:pt x="2463800" y="1981200"/>
                    </a:lnTo>
                    <a:lnTo>
                      <a:pt x="2120900" y="2019300"/>
                    </a:lnTo>
                    <a:lnTo>
                      <a:pt x="2032000" y="2095500"/>
                    </a:lnTo>
                    <a:lnTo>
                      <a:pt x="1866900" y="2108200"/>
                    </a:lnTo>
                    <a:lnTo>
                      <a:pt x="1638300" y="2273300"/>
                    </a:lnTo>
                    <a:lnTo>
                      <a:pt x="1295400" y="2311400"/>
                    </a:lnTo>
                    <a:lnTo>
                      <a:pt x="711200" y="2527300"/>
                    </a:lnTo>
                    <a:lnTo>
                      <a:pt x="279400" y="2819400"/>
                    </a:lnTo>
                    <a:lnTo>
                      <a:pt x="114300" y="2578100"/>
                    </a:lnTo>
                    <a:lnTo>
                      <a:pt x="12700" y="2019300"/>
                    </a:lnTo>
                    <a:lnTo>
                      <a:pt x="0" y="171450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B0291E8E-6284-3442-B8A9-3D2E1AB21244}"/>
                  </a:ext>
                </a:extLst>
              </p:cNvPr>
              <p:cNvSpPr txBox="1"/>
              <p:nvPr/>
            </p:nvSpPr>
            <p:spPr>
              <a:xfrm>
                <a:off x="8592341" y="3588595"/>
                <a:ext cx="607180" cy="40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 dirty="0">
                    <a:latin typeface="Times" pitchFamily="2" charset="0"/>
                  </a:rPr>
                  <a:t>V</a:t>
                </a:r>
                <a:r>
                  <a:rPr kumimoji="1" lang="en-US" altLang="ja-JP" i="1" baseline="-25000" dirty="0">
                    <a:latin typeface="Times" pitchFamily="2" charset="0"/>
                  </a:rPr>
                  <a:t>t</a:t>
                </a:r>
                <a:r>
                  <a:rPr kumimoji="1" lang="en-US" altLang="ja-JP" baseline="-25000" dirty="0">
                    <a:latin typeface="Times" pitchFamily="2" charset="0"/>
                  </a:rPr>
                  <a:t>+1</a:t>
                </a:r>
                <a:endParaRPr kumimoji="1" lang="ja-JP" altLang="en-US" baseline="-25000">
                  <a:latin typeface="Times" pitchFamily="2" charset="0"/>
                </a:endParaRPr>
              </a:p>
            </p:txBody>
          </p:sp>
        </p:grp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EBC6B95-8C6B-7B4D-A879-8D9888057D71}"/>
                </a:ext>
              </a:extLst>
            </p:cNvPr>
            <p:cNvSpPr txBox="1"/>
            <p:nvPr/>
          </p:nvSpPr>
          <p:spPr>
            <a:xfrm>
              <a:off x="10084713" y="522535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 ‥</a:t>
              </a:r>
              <a:endParaRPr lang="ja-JP" alt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144528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8791CC-76BB-EE46-8C74-DB35F555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timestep selection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A60358-69B6-8C4C-B38E-61906A115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b="1" dirty="0" err="1"/>
              <a:t>Spatio</a:t>
            </a:r>
            <a:r>
              <a:rPr kumimoji="1" lang="en-US" altLang="ja-JP" b="1" dirty="0"/>
              <a:t>-temporal variations between volumes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b="1" dirty="0"/>
              <a:t>Adaptive timestep sampling</a:t>
            </a:r>
            <a:endParaRPr kumimoji="1" lang="ja-JP" altLang="en-US" b="1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D4B278E-12C5-BE4C-A840-8B86CCD9DA17}"/>
              </a:ext>
            </a:extLst>
          </p:cNvPr>
          <p:cNvGrpSpPr/>
          <p:nvPr/>
        </p:nvGrpSpPr>
        <p:grpSpPr>
          <a:xfrm>
            <a:off x="2832848" y="2759101"/>
            <a:ext cx="1734514" cy="959765"/>
            <a:chOff x="3330714" y="3175855"/>
            <a:chExt cx="1196893" cy="662281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786AE34B-4180-F44E-BD56-C9D48DC347A0}"/>
                </a:ext>
              </a:extLst>
            </p:cNvPr>
            <p:cNvSpPr/>
            <p:nvPr/>
          </p:nvSpPr>
          <p:spPr>
            <a:xfrm>
              <a:off x="3330714" y="317585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2A6F13B-4321-8246-A746-2619C7337824}"/>
                </a:ext>
              </a:extLst>
            </p:cNvPr>
            <p:cNvSpPr txBox="1"/>
            <p:nvPr/>
          </p:nvSpPr>
          <p:spPr>
            <a:xfrm>
              <a:off x="3968488" y="3349267"/>
              <a:ext cx="415026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r>
                <a:rPr kumimoji="1" lang="en-US" altLang="ja-JP" sz="2400" baseline="-25000" dirty="0">
                  <a:latin typeface="Times" pitchFamily="2" charset="0"/>
                </a:rPr>
                <a:t>-1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FAC6CE-AC5D-014A-B049-E05A67A054A7}"/>
              </a:ext>
            </a:extLst>
          </p:cNvPr>
          <p:cNvGrpSpPr/>
          <p:nvPr/>
        </p:nvGrpSpPr>
        <p:grpSpPr>
          <a:xfrm>
            <a:off x="7176922" y="2755317"/>
            <a:ext cx="1734514" cy="959765"/>
            <a:chOff x="6421022" y="3172071"/>
            <a:chExt cx="1196893" cy="662281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878BA427-6F79-9C4A-83BA-94A592834B41}"/>
                </a:ext>
              </a:extLst>
            </p:cNvPr>
            <p:cNvSpPr/>
            <p:nvPr/>
          </p:nvSpPr>
          <p:spPr>
            <a:xfrm>
              <a:off x="6421022" y="3172071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1A46CDF-DFF9-E740-ADCB-652F1D97862B}"/>
                </a:ext>
              </a:extLst>
            </p:cNvPr>
            <p:cNvSpPr txBox="1"/>
            <p:nvPr/>
          </p:nvSpPr>
          <p:spPr>
            <a:xfrm>
              <a:off x="7063660" y="3359099"/>
              <a:ext cx="296668" cy="318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V</a:t>
              </a:r>
              <a:r>
                <a:rPr kumimoji="1" lang="en-US" altLang="ja-JP" sz="2400" i="1" baseline="-25000" dirty="0">
                  <a:latin typeface="Times" pitchFamily="2" charset="0"/>
                </a:rPr>
                <a:t>t</a:t>
              </a:r>
              <a:endParaRPr kumimoji="1" lang="ja-JP" altLang="en-US" sz="2400" baseline="-25000">
                <a:latin typeface="Times" pitchFamily="2" charset="0"/>
              </a:endParaRP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11A8B5-21CE-1F4A-9731-87F42EB5DFA7}"/>
              </a:ext>
            </a:extLst>
          </p:cNvPr>
          <p:cNvSpPr txBox="1"/>
          <p:nvPr/>
        </p:nvSpPr>
        <p:spPr>
          <a:xfrm>
            <a:off x="1910103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0" name="上下矢印 35">
            <a:extLst>
              <a:ext uri="{FF2B5EF4-FFF2-40B4-BE49-F238E27FC236}">
                <a16:creationId xmlns:a16="http://schemas.microsoft.com/office/drawing/2014/main" id="{00313AEC-4B70-2B4F-9046-E5270540E09F}"/>
              </a:ext>
            </a:extLst>
          </p:cNvPr>
          <p:cNvSpPr/>
          <p:nvPr/>
        </p:nvSpPr>
        <p:spPr>
          <a:xfrm rot="16200000">
            <a:off x="5658640" y="2465735"/>
            <a:ext cx="272873" cy="151948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BA3D9-95C6-8348-83B9-4D33013A8E48}"/>
              </a:ext>
            </a:extLst>
          </p:cNvPr>
          <p:cNvSpPr txBox="1"/>
          <p:nvPr/>
        </p:nvSpPr>
        <p:spPr>
          <a:xfrm>
            <a:off x="5235725" y="3374478"/>
            <a:ext cx="11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03A2D6B-4660-7A4D-9A5D-2C151633E56A}"/>
              </a:ext>
            </a:extLst>
          </p:cNvPr>
          <p:cNvSpPr txBox="1"/>
          <p:nvPr/>
        </p:nvSpPr>
        <p:spPr>
          <a:xfrm>
            <a:off x="9221192" y="29639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D98AB1-D614-1747-AE2A-59554CB06C9F}"/>
              </a:ext>
            </a:extLst>
          </p:cNvPr>
          <p:cNvSpPr txBox="1"/>
          <p:nvPr/>
        </p:nvSpPr>
        <p:spPr>
          <a:xfrm>
            <a:off x="7989315" y="5681278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429FFB7-FBEE-C949-8A8A-E6E97680BDE2}"/>
              </a:ext>
            </a:extLst>
          </p:cNvPr>
          <p:cNvGrpSpPr/>
          <p:nvPr/>
        </p:nvGrpSpPr>
        <p:grpSpPr>
          <a:xfrm>
            <a:off x="1969304" y="5815291"/>
            <a:ext cx="5861721" cy="193640"/>
            <a:chOff x="2381131" y="5326462"/>
            <a:chExt cx="5861721" cy="193640"/>
          </a:xfrm>
        </p:grpSpPr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7705A4C-F13C-164E-AF93-C94EB49DA2EE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B9EFF87F-D7D0-8F4F-8CA2-2076605BAD36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7972C4CC-8206-7943-84AB-B0576FA08F1B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EE10D48A-1A65-7E49-B9CD-FF40C56D4074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1BBFDC9B-D103-5445-9FFB-D314550A34D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39C4AD53-95CB-7146-B411-AEF02CC2CA07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94B0D49F-4163-F242-AB16-5D9E8A3DE46E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C9E494AD-8FCF-9D48-936A-088BA247F0D1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4CA2A-E1E4-024F-ABCD-C9F7DB48C594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8D4C6C28-5C51-4D4E-9459-548734A43CC4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F5DC546-C074-CF4E-94C2-290047ED0750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C78C3A1-00A6-AC4E-AAB4-91AF88A35988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EB1190E8-D0D9-1745-810E-B462C5C306B0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8D6D1FF8-22AA-D347-B102-C462E3A2D73D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AC13053F-E9CA-AB41-BE58-D3D153902554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779D84A1-76B8-F946-A5D3-BC8B6CA1A69A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B837975-80EB-DB4B-BE3D-5D3012C8B4DB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32AEE9E-EFAD-C64E-9F72-8C06D8DFD3D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5E988624-FD09-B84C-8FD8-2627B1FC8B2C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EB8A3CE1-5773-9C4F-BA52-A877B324D12B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78C6AB0A-BAC7-8A4A-81CF-66AB5BB0341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0E775C79-4682-B74C-87D3-3790F75FF219}"/>
              </a:ext>
            </a:extLst>
          </p:cNvPr>
          <p:cNvCxnSpPr/>
          <p:nvPr/>
        </p:nvCxnSpPr>
        <p:spPr>
          <a:xfrm>
            <a:off x="2134217" y="5564411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F8C1323-F866-1A48-9DBE-44CE1C423742}"/>
              </a:ext>
            </a:extLst>
          </p:cNvPr>
          <p:cNvSpPr txBox="1"/>
          <p:nvPr/>
        </p:nvSpPr>
        <p:spPr>
          <a:xfrm>
            <a:off x="2599654" y="519253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FC7AD22-5738-A64E-8266-0D81EFD54132}"/>
              </a:ext>
            </a:extLst>
          </p:cNvPr>
          <p:cNvCxnSpPr/>
          <p:nvPr/>
        </p:nvCxnSpPr>
        <p:spPr>
          <a:xfrm>
            <a:off x="4907761" y="5568493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49748B-9140-B74F-A0FF-24F73A92A474}"/>
              </a:ext>
            </a:extLst>
          </p:cNvPr>
          <p:cNvSpPr txBox="1"/>
          <p:nvPr/>
        </p:nvSpPr>
        <p:spPr>
          <a:xfrm>
            <a:off x="5587333" y="5196450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050335EA-48C9-AC43-AA12-EFFCC08EA0C2}"/>
              </a:ext>
            </a:extLst>
          </p:cNvPr>
          <p:cNvGrpSpPr/>
          <p:nvPr/>
        </p:nvGrpSpPr>
        <p:grpSpPr>
          <a:xfrm>
            <a:off x="9358433" y="5496612"/>
            <a:ext cx="1244026" cy="646331"/>
            <a:chOff x="6165152" y="5798671"/>
            <a:chExt cx="1244026" cy="646331"/>
          </a:xfrm>
        </p:grpSpPr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DD3C7235-C383-824E-A520-881E55203730}"/>
                </a:ext>
              </a:extLst>
            </p:cNvPr>
            <p:cNvSpPr/>
            <p:nvPr/>
          </p:nvSpPr>
          <p:spPr>
            <a:xfrm>
              <a:off x="6165152" y="5907371"/>
              <a:ext cx="193640" cy="1936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FA533A85-340E-0B47-A0DE-3856AB084D27}"/>
                </a:ext>
              </a:extLst>
            </p:cNvPr>
            <p:cNvSpPr/>
            <p:nvPr/>
          </p:nvSpPr>
          <p:spPr>
            <a:xfrm>
              <a:off x="6165470" y="6182957"/>
              <a:ext cx="193640" cy="1936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7872723-9129-7F42-80F5-EC7F44E4E993}"/>
                </a:ext>
              </a:extLst>
            </p:cNvPr>
            <p:cNvSpPr txBox="1"/>
            <p:nvPr/>
          </p:nvSpPr>
          <p:spPr>
            <a:xfrm>
              <a:off x="6403775" y="5798671"/>
              <a:ext cx="1005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: Vis.</a:t>
              </a:r>
            </a:p>
            <a:p>
              <a:r>
                <a:rPr kumimoji="1" lang="en-US" altLang="ja-JP" dirty="0"/>
                <a:t>: Not vis.</a:t>
              </a:r>
              <a:endParaRPr kumimoji="1" lang="ja-JP" altLang="en-US"/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7587FC7-1211-7042-8939-232D63C1BF75}"/>
              </a:ext>
            </a:extLst>
          </p:cNvPr>
          <p:cNvSpPr txBox="1"/>
          <p:nvPr/>
        </p:nvSpPr>
        <p:spPr>
          <a:xfrm>
            <a:off x="9246904" y="5135747"/>
            <a:ext cx="106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Timestep</a:t>
            </a:r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466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D10916-F874-E447-8C7C-46D596C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4231E4-5D5D-1C46-ACD3-9AD7EE6C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Time-varying volume dataset</a:t>
            </a:r>
            <a:endParaRPr kumimoji="1" lang="ja-JP" altLang="en-US" b="1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0F283AF-9C03-7246-8085-12EDFB4265D6}"/>
              </a:ext>
            </a:extLst>
          </p:cNvPr>
          <p:cNvCxnSpPr>
            <a:cxnSpLocks/>
          </p:cNvCxnSpPr>
          <p:nvPr/>
        </p:nvCxnSpPr>
        <p:spPr>
          <a:xfrm>
            <a:off x="1710884" y="3152839"/>
            <a:ext cx="459205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DE2E4689-D553-B040-AC79-A62E0F8D5F16}"/>
              </a:ext>
            </a:extLst>
          </p:cNvPr>
          <p:cNvSpPr/>
          <p:nvPr/>
        </p:nvSpPr>
        <p:spPr>
          <a:xfrm>
            <a:off x="3212659" y="3056019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4DA0F2D-A215-134E-B3F8-FEA095A3FB80}"/>
              </a:ext>
            </a:extLst>
          </p:cNvPr>
          <p:cNvSpPr/>
          <p:nvPr/>
        </p:nvSpPr>
        <p:spPr>
          <a:xfrm>
            <a:off x="5188039" y="3056019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C429F8F-097E-7544-8027-E76C81C3198F}"/>
              </a:ext>
            </a:extLst>
          </p:cNvPr>
          <p:cNvCxnSpPr/>
          <p:nvPr/>
        </p:nvCxnSpPr>
        <p:spPr>
          <a:xfrm>
            <a:off x="4008102" y="3025536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2181EEB-B150-9649-A27A-E1DF1A55B4FE}"/>
              </a:ext>
            </a:extLst>
          </p:cNvPr>
          <p:cNvCxnSpPr/>
          <p:nvPr/>
        </p:nvCxnSpPr>
        <p:spPr>
          <a:xfrm>
            <a:off x="4160502" y="3025536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F712F10-AD72-2D43-9376-0C3751304E5C}"/>
              </a:ext>
            </a:extLst>
          </p:cNvPr>
          <p:cNvCxnSpPr/>
          <p:nvPr/>
        </p:nvCxnSpPr>
        <p:spPr>
          <a:xfrm>
            <a:off x="4312902" y="3025536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206700-A561-5B4F-894F-002DF0B04D96}"/>
              </a:ext>
            </a:extLst>
          </p:cNvPr>
          <p:cNvSpPr txBox="1"/>
          <p:nvPr/>
        </p:nvSpPr>
        <p:spPr>
          <a:xfrm>
            <a:off x="6355770" y="2922006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066968E-E086-914D-8A71-7A8C5F5EC995}"/>
              </a:ext>
            </a:extLst>
          </p:cNvPr>
          <p:cNvSpPr/>
          <p:nvPr/>
        </p:nvSpPr>
        <p:spPr>
          <a:xfrm>
            <a:off x="1641037" y="3056019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98CDBB-85D2-984B-A7CD-48ADC4F925F5}"/>
              </a:ext>
            </a:extLst>
          </p:cNvPr>
          <p:cNvCxnSpPr/>
          <p:nvPr/>
        </p:nvCxnSpPr>
        <p:spPr>
          <a:xfrm>
            <a:off x="5655006" y="3020619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404B557-D6FA-9344-A636-AA5F43D3320B}"/>
              </a:ext>
            </a:extLst>
          </p:cNvPr>
          <p:cNvCxnSpPr/>
          <p:nvPr/>
        </p:nvCxnSpPr>
        <p:spPr>
          <a:xfrm>
            <a:off x="5807406" y="3020619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9B6A19B-048F-134B-9888-039AA7E1F8B1}"/>
              </a:ext>
            </a:extLst>
          </p:cNvPr>
          <p:cNvCxnSpPr/>
          <p:nvPr/>
        </p:nvCxnSpPr>
        <p:spPr>
          <a:xfrm>
            <a:off x="5959806" y="3020619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D4C021C5-6AC9-DE4D-B58B-D20EDDB99374}"/>
              </a:ext>
            </a:extLst>
          </p:cNvPr>
          <p:cNvSpPr/>
          <p:nvPr/>
        </p:nvSpPr>
        <p:spPr>
          <a:xfrm>
            <a:off x="1053054" y="3522078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3B7E2D98-EB7D-F648-B222-D62E05AB496D}"/>
              </a:ext>
            </a:extLst>
          </p:cNvPr>
          <p:cNvSpPr/>
          <p:nvPr/>
        </p:nvSpPr>
        <p:spPr>
          <a:xfrm>
            <a:off x="2460338" y="3518294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6D5DF8B-5F32-2648-90F2-9FA1CF7439BC}"/>
              </a:ext>
            </a:extLst>
          </p:cNvPr>
          <p:cNvSpPr txBox="1"/>
          <p:nvPr/>
        </p:nvSpPr>
        <p:spPr>
          <a:xfrm>
            <a:off x="1690828" y="3668057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0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C8A09F4-D713-914D-9C13-990CDC8DF60F}"/>
              </a:ext>
            </a:extLst>
          </p:cNvPr>
          <p:cNvSpPr txBox="1"/>
          <p:nvPr/>
        </p:nvSpPr>
        <p:spPr>
          <a:xfrm>
            <a:off x="3102976" y="367788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0ACB71-113B-6E45-8EC4-1E319C6010E6}"/>
              </a:ext>
            </a:extLst>
          </p:cNvPr>
          <p:cNvSpPr txBox="1"/>
          <p:nvPr/>
        </p:nvSpPr>
        <p:spPr>
          <a:xfrm>
            <a:off x="1590296" y="2710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0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6C6A10E-6019-BB48-90B1-2693BA4EDF96}"/>
              </a:ext>
            </a:extLst>
          </p:cNvPr>
          <p:cNvSpPr txBox="1"/>
          <p:nvPr/>
        </p:nvSpPr>
        <p:spPr>
          <a:xfrm>
            <a:off x="3168374" y="2710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1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E3CCFA2-C358-2740-B929-1F179BCD3017}"/>
              </a:ext>
            </a:extLst>
          </p:cNvPr>
          <p:cNvSpPr txBox="1"/>
          <p:nvPr/>
        </p:nvSpPr>
        <p:spPr>
          <a:xfrm>
            <a:off x="5160786" y="27109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63476F7E-39D8-5444-8981-43CE4C07071D}"/>
              </a:ext>
            </a:extLst>
          </p:cNvPr>
          <p:cNvSpPr/>
          <p:nvPr/>
        </p:nvSpPr>
        <p:spPr>
          <a:xfrm>
            <a:off x="4462079" y="3513863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BCF74B-3D63-8D48-B483-C05F86FFDE5A}"/>
              </a:ext>
            </a:extLst>
          </p:cNvPr>
          <p:cNvSpPr txBox="1"/>
          <p:nvPr/>
        </p:nvSpPr>
        <p:spPr>
          <a:xfrm>
            <a:off x="5104717" y="3673458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26B82D7-BC6E-784B-ABA8-30D568FE6031}"/>
              </a:ext>
            </a:extLst>
          </p:cNvPr>
          <p:cNvSpPr txBox="1"/>
          <p:nvPr/>
        </p:nvSpPr>
        <p:spPr>
          <a:xfrm>
            <a:off x="3781404" y="3735013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FFB2540-95BE-1F4A-BD04-DD5A2B10F5BA}"/>
              </a:ext>
            </a:extLst>
          </p:cNvPr>
          <p:cNvSpPr txBox="1"/>
          <p:nvPr/>
        </p:nvSpPr>
        <p:spPr>
          <a:xfrm>
            <a:off x="5815073" y="369927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48B6F3-977D-E74D-BAF7-773EB32433A3}"/>
              </a:ext>
            </a:extLst>
          </p:cNvPr>
          <p:cNvSpPr txBox="1"/>
          <p:nvPr/>
        </p:nvSpPr>
        <p:spPr>
          <a:xfrm>
            <a:off x="7589494" y="5884129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>
              <a:latin typeface="Times" pitchFamily="2" charset="0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3A743CF-4BD3-4443-AAB8-CBB90743D10B}"/>
              </a:ext>
            </a:extLst>
          </p:cNvPr>
          <p:cNvGrpSpPr/>
          <p:nvPr/>
        </p:nvGrpSpPr>
        <p:grpSpPr>
          <a:xfrm>
            <a:off x="7853262" y="3887838"/>
            <a:ext cx="3296797" cy="1824228"/>
            <a:chOff x="7675463" y="3628759"/>
            <a:chExt cx="3296797" cy="1824228"/>
          </a:xfrm>
        </p:grpSpPr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68CBEDB-1CB6-9646-AA1F-870E92D304D8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563D1D8-172A-F344-8B30-0C40FB7A251F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09C0BD0D-3DE8-6948-9943-5DC6BEFD2DAC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FD9F406-97D5-AD48-8C5D-68C190C24A3D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170A9202-7344-4F4F-A745-8514AC0B5EC5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E4AC79F-DC74-CE49-96B4-6CFE7BCBABC1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6A78BEDC-6F30-5044-BD29-F0D9D4799BFF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BACC65C6-C43A-8043-BCC0-FFE8C65E4841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11617499-992A-F247-BC41-BCFFE6B228B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5EBAE2AB-67F4-0D4F-AEFB-D7ED820FA4CD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7090F2EC-6B66-4A4B-A47F-9E517B2AB31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007D0773-CF22-D84C-87C8-F38CB3A08039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5507C83A-37EA-4B4C-93FD-CA2C84AD2BF9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7EE98642-8EBF-704C-9FF8-73D8521652D4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0BCD5BCD-C4DD-8042-BE0E-06F799159F9F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922CC69-7DB5-5A48-8D92-05EAB0E62267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44" name="曲線コネクタ 43">
            <a:extLst>
              <a:ext uri="{FF2B5EF4-FFF2-40B4-BE49-F238E27FC236}">
                <a16:creationId xmlns:a16="http://schemas.microsoft.com/office/drawing/2014/main" id="{A345A012-FD61-7844-8C1D-43FCA057EA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97905" y="3805225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3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b="1" dirty="0"/>
              <a:t> of each </a:t>
            </a:r>
            <a:r>
              <a:rPr kumimoji="1" lang="en-US" altLang="ja-JP" b="1" dirty="0" err="1"/>
              <a:t>subvolume</a:t>
            </a:r>
            <a:endParaRPr kumimoji="1" lang="en-US" altLang="ja-JP" b="1" dirty="0"/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8153952" y="4649073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500012" y="2407637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8" r="-2996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H="1" flipV="1">
            <a:off x="10147536" y="4100990"/>
            <a:ext cx="480930" cy="1452346"/>
          </a:xfrm>
          <a:prstGeom prst="curvedConnector4">
            <a:avLst>
              <a:gd name="adj1" fmla="val -47533"/>
              <a:gd name="adj2" fmla="val 79014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628" t="-140000" b="-19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r="-444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2632" r="-833" b="-36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999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7256194" y="290427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800851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955717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7381558" y="277697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10034302" y="277205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7256194" y="3269731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7964230" y="246235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9529922" y="246235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8831215" y="3265300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10550098" y="271961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381750" y="4550210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322053" y="4650679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H="1">
            <a:off x="7686358" y="4064000"/>
            <a:ext cx="322158" cy="443019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>
            <a:off x="9677064" y="4022984"/>
            <a:ext cx="509638" cy="65629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948" y="5488842"/>
            <a:ext cx="5050" cy="1323719"/>
          </a:xfrm>
          <a:prstGeom prst="curvedConnector3">
            <a:avLst>
              <a:gd name="adj1" fmla="val -4526733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913093" y="620912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b="1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4131027"/>
            <a:ext cx="6563507" cy="2307691"/>
            <a:chOff x="2199027" y="3979744"/>
            <a:chExt cx="6563507" cy="2307691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4"/>
                </a:solidFill>
              </a:endParaRPr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4324876"/>
              <a:ext cx="0" cy="142986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979744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3855720" y="3134214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255254" y="4425874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31" name="曲線コネクタ 30">
            <a:extLst>
              <a:ext uri="{FF2B5EF4-FFF2-40B4-BE49-F238E27FC236}">
                <a16:creationId xmlns:a16="http://schemas.microsoft.com/office/drawing/2014/main" id="{F8599826-6186-9549-904D-709B08908B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5266" y="3875357"/>
            <a:ext cx="906576" cy="785910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50257" y="3853641"/>
            <a:ext cx="1173864" cy="1063186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Variation patterns</a:t>
            </a:r>
            <a:endParaRPr kumimoji="1" lang="ja-JP" altLang="en-US" b="1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3037786" y="2880354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4276828" y="2880354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6715100" y="2880354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7948571" y="2880354"/>
            <a:ext cx="1681994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301366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295078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417838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539899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302979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251336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966462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302979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2130146" y="35996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D</a:t>
            </a:r>
            <a:r>
              <a:rPr kumimoji="1" lang="en-US" altLang="ja-JP" sz="2400" i="1" baseline="-25000" dirty="0">
                <a:latin typeface="Times" pitchFamily="2" charset="0"/>
              </a:rPr>
              <a:t>THR</a:t>
            </a:r>
            <a:endParaRPr kumimoji="1" lang="ja-JP" altLang="en-US" sz="2400" i="1" baseline="-25000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661828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784588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2948805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4176413" y="41745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5397017" y="311764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6616304" y="3485774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7843912" y="3984538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907935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9074383" y="423340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303721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305811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428380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672412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796059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306073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28844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30657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322895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341860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532798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594110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465116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417408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635932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449870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329947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318778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548295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438621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584477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304736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30405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427323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548196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670257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794693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916754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526725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655653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771672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10157674" y="4806022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70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b="1" dirty="0"/>
              <a:t>  for low variation region</a:t>
            </a:r>
            <a:endParaRPr kumimoji="1" lang="en-US" altLang="ja-JP" b="1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853557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1090583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538795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7369719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985690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1177019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638511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1259392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1327589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622758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526015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599173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1187163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118035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621769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6086737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407055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886503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7273684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4043093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653926" y="4478384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4233311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849378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5264759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876301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454977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6071044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997689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4220821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836888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442487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6058554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4066257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664634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5263011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857269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489941" y="4437276"/>
            <a:ext cx="9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489941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997689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667134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859769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997689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861535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783712" y="5723038"/>
            <a:ext cx="939387" cy="410917"/>
          </a:xfrm>
          <a:prstGeom prst="left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963103" y="5025149"/>
            <a:ext cx="5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842459" y="6425804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1905" t="-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432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1242" b="-24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85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B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</a:rPr>
              <a:t>C</a:t>
            </a:r>
            <a:endParaRPr kumimoji="1" lang="ja-JP" altLang="en-US" sz="2400">
              <a:solidFill>
                <a:schemeClr val="accent6"/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br>
              <a:rPr kumimoji="1" lang="en-US" altLang="ja-JP" dirty="0"/>
            </a:b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1642596" y="2763694"/>
            <a:ext cx="3646945" cy="1622039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5722852" y="2998053"/>
            <a:ext cx="5764982" cy="31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843A6-0680-0844-AFC5-2CC950D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High Performance Computing Systems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A66E2-B39E-7D48-8131-5FD76B9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Supercomputer </a:t>
            </a:r>
            <a:r>
              <a:rPr lang="en-US" altLang="ja-JP" dirty="0" err="1"/>
              <a:t>Fugaku</a:t>
            </a:r>
            <a:r>
              <a:rPr lang="en-US" altLang="ja-JP" dirty="0"/>
              <a:t> </a:t>
            </a:r>
            <a:r>
              <a:rPr lang="ja-JP" altLang="en-US"/>
              <a:t>富岳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9F7E45-E554-C647-86BA-E04AE785D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b="14524"/>
          <a:stretch/>
        </p:blipFill>
        <p:spPr>
          <a:xfrm>
            <a:off x="7753457" y="2479296"/>
            <a:ext cx="3600344" cy="1674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07366-DBB3-B34B-ACCF-F6968780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6" t="11945"/>
          <a:stretch/>
        </p:blipFill>
        <p:spPr>
          <a:xfrm>
            <a:off x="7752088" y="4378036"/>
            <a:ext cx="3598056" cy="1933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b="1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Visualization: KVS</a:t>
            </a:r>
          </a:p>
          <a:p>
            <a:pPr lvl="1"/>
            <a:r>
              <a:rPr kumimoji="1" lang="en-US" altLang="ja-JP" dirty="0"/>
              <a:t>R</a:t>
            </a:r>
            <a:r>
              <a:rPr lang="en-US" altLang="ja-JP" dirty="0"/>
              <a:t>endering:</a:t>
            </a:r>
          </a:p>
          <a:p>
            <a:pPr lvl="2"/>
            <a:r>
              <a:rPr lang="en-US" altLang="ja-JP" dirty="0"/>
              <a:t>Parallel particle-based rendering</a:t>
            </a:r>
          </a:p>
          <a:p>
            <a:pPr lvl="2"/>
            <a:r>
              <a:rPr lang="en-US" altLang="ja-JP" dirty="0"/>
              <a:t>234 image composition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55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Number of vis. i</a:t>
            </a:r>
            <a:r>
              <a:rPr kumimoji="1" lang="en-US" altLang="ja-JP" b="1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35136"/>
              </p:ext>
            </p:extLst>
          </p:nvPr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</a:t>
                      </a:r>
                      <a:r>
                        <a:rPr kumimoji="1" lang="en-US" altLang="ja-JP" sz="2000" baseline="-25000" dirty="0"/>
                        <a:t>THR</a:t>
                      </a:r>
                      <a:endParaRPr kumimoji="1" lang="ja-JP" altLang="en-US" sz="20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662970" y="5888203"/>
            <a:ext cx="4893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D</a:t>
            </a:r>
            <a:r>
              <a:rPr lang="en" altLang="ja-JP" sz="1400" baseline="-25000" dirty="0"/>
              <a:t>THR</a:t>
            </a:r>
            <a:r>
              <a:rPr lang="en" altLang="ja-JP" sz="1400" dirty="0"/>
              <a:t>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995646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Adaptive timestep control for in-situ visualization</a:t>
            </a:r>
          </a:p>
          <a:p>
            <a:pPr lvl="1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1"/>
            <a:r>
              <a:rPr lang="en-US" altLang="ja-JP" dirty="0"/>
              <a:t>Adaptive timestep control in consideration of the variation changing patterns</a:t>
            </a:r>
          </a:p>
          <a:p>
            <a:pPr lvl="1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  <a:p>
            <a:r>
              <a:rPr lang="en-US" altLang="ja-JP" dirty="0"/>
              <a:t>Future works</a:t>
            </a:r>
          </a:p>
          <a:p>
            <a:pPr lvl="1"/>
            <a:r>
              <a:rPr lang="en-US" altLang="ja-JP" dirty="0"/>
              <a:t>Optimal parameter selection for the input time intervals</a:t>
            </a:r>
          </a:p>
          <a:p>
            <a:pPr lvl="1"/>
            <a:r>
              <a:rPr lang="en-US" altLang="ja-JP" dirty="0"/>
              <a:t>Viewpoint selection without missing significant physical phenomenon </a:t>
            </a:r>
          </a:p>
        </p:txBody>
      </p:sp>
    </p:spTree>
    <p:extLst>
      <p:ext uri="{BB962C8B-B14F-4D97-AF65-F5344CB8AC3E}">
        <p14:creationId xmlns:p14="http://schemas.microsoft.com/office/powerpoint/2010/main" val="3181390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5E6C5-33B0-B443-A357-563ABAFE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Acknowledgements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F35E4B-F1EE-954E-9AAC-AA6F40F2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work was partially supported by</a:t>
            </a:r>
          </a:p>
          <a:p>
            <a:pPr lvl="1"/>
            <a:r>
              <a:rPr lang="en" altLang="ja-JP" dirty="0"/>
              <a:t>2020.4.1-2024.3.31, Japan Society for the Promotion of Science (JSPS), Grant-in-Aid for Scientific Research (B) 20H04194, Smart in-situ visualization for large-scale numerical simulations aiming at efficient knowledge acquisition, (Principal Investigator)</a:t>
            </a:r>
          </a:p>
          <a:p>
            <a:pPr lvl="1"/>
            <a:r>
              <a:rPr lang="en" altLang="ja-JP" dirty="0"/>
              <a:t>2019.4.1 - 2022.3.31, Japan Society for the Promotion of Science (JSPS), Grant-in-Aid for Scientific Research (B) 19H03976, Estimation of physical pathology of articulatory disorder using articulatory simulator and medical information, (Co-Investigator)</a:t>
            </a:r>
          </a:p>
          <a:p>
            <a:pPr lvl="1"/>
            <a:r>
              <a:rPr kumimoji="1" lang="en" altLang="ja-JP" dirty="0"/>
              <a:t>Collaborative Research </a:t>
            </a:r>
            <a:r>
              <a:rPr lang="en" altLang="ja-JP" dirty="0"/>
              <a:t>Program of Education Center on Computational Science and Engineering, Kobe University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90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30CF6-645E-644C-BF4F-C69159E0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Large data </a:t>
            </a:r>
            <a:r>
              <a:rPr lang="en-US" altLang="ja-JP" dirty="0"/>
              <a:t>v</a:t>
            </a:r>
            <a:r>
              <a:rPr lang="en-US" altLang="ja-JP"/>
              <a:t>isualization </a:t>
            </a:r>
            <a:r>
              <a:rPr lang="en-US" altLang="ja-JP" dirty="0"/>
              <a:t>on HPC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D17085-7B67-5C43-9AFF-42D15363E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Extreme large-scale data visualization</a:t>
            </a:r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1674B9-A1B5-F54F-9E6B-A496BFD11322}"/>
              </a:ext>
            </a:extLst>
          </p:cNvPr>
          <p:cNvSpPr txBox="1"/>
          <p:nvPr/>
        </p:nvSpPr>
        <p:spPr>
          <a:xfrm>
            <a:off x="0" y="6457890"/>
            <a:ext cx="891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J. Nonaka, N. Sakamoto, A Framework for Assisting Large Data Visualization on </a:t>
            </a:r>
            <a:r>
              <a:rPr lang="en" altLang="ja-JP" sz="1000" dirty="0" err="1"/>
              <a:t>Fugaku</a:t>
            </a:r>
            <a:r>
              <a:rPr lang="en" altLang="ja-JP" sz="1000" dirty="0"/>
              <a:t> Environment, ISC2021 Research Poster, 2021.6.</a:t>
            </a:r>
          </a:p>
          <a:p>
            <a:r>
              <a:rPr lang="en" altLang="ja-JP" sz="1000" dirty="0"/>
              <a:t>J. Nonaka, N. Sakamoto, Lessons Learned from Large Data Visualization Software Development for the K computer, </a:t>
            </a:r>
            <a:r>
              <a:rPr lang="en" altLang="ja-JP" sz="1000" dirty="0" err="1"/>
              <a:t>VisGap</a:t>
            </a:r>
            <a:r>
              <a:rPr lang="en" altLang="ja-JP" sz="1000" dirty="0"/>
              <a:t> 2020, DOI:10.2312/visgap.20201113, 2020.5</a:t>
            </a:r>
            <a:endParaRPr kumimoji="1"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201230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80A1D-EF09-6741-B0A8-1D681A46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75DD-2DD9-6042-9976-ABD1B746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753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4E2AA-0100-B840-957F-40D56464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Parallel rendering 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9470F-C753-B54C-B43D-724C33D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Order-independent technique for volume rendering</a:t>
            </a:r>
            <a:endParaRPr lang="ja-JP" altLang="en-US" b="1"/>
          </a:p>
        </p:txBody>
      </p:sp>
      <p:pic>
        <p:nvPicPr>
          <p:cNvPr id="67" name="resultMovieOfEGLcomposition">
            <a:hlinkClick r:id="" action="ppaction://media"/>
            <a:extLst>
              <a:ext uri="{FF2B5EF4-FFF2-40B4-BE49-F238E27FC236}">
                <a16:creationId xmlns:a16="http://schemas.microsoft.com/office/drawing/2014/main" id="{06B6D3ED-534B-C54D-99A7-7C26B0B98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65" t="12933" r="13698" b="7749"/>
          <a:stretch/>
        </p:blipFill>
        <p:spPr>
          <a:xfrm>
            <a:off x="293878" y="2534022"/>
            <a:ext cx="1831289" cy="2071004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F51D555-45EC-F340-927E-9D8FB4F306C7}"/>
              </a:ext>
            </a:extLst>
          </p:cNvPr>
          <p:cNvGrpSpPr/>
          <p:nvPr/>
        </p:nvGrpSpPr>
        <p:grpSpPr>
          <a:xfrm>
            <a:off x="437059" y="4506645"/>
            <a:ext cx="3330036" cy="1729161"/>
            <a:chOff x="405295" y="3026827"/>
            <a:chExt cx="3330036" cy="1729161"/>
          </a:xfrm>
        </p:grpSpPr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EA3CCDBE-DD85-D545-980B-836A0541F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1" t="17581" r="18141" b="17036"/>
            <a:stretch/>
          </p:blipFill>
          <p:spPr>
            <a:xfrm>
              <a:off x="1516677" y="3030643"/>
              <a:ext cx="1114667" cy="1185660"/>
            </a:xfrm>
            <a:prstGeom prst="rect">
              <a:avLst/>
            </a:prstGeom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DF1FEF95-5007-BD4E-8B26-C7880FF26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5" t="17590" r="19063" b="16993"/>
            <a:stretch/>
          </p:blipFill>
          <p:spPr>
            <a:xfrm>
              <a:off x="2636769" y="3026827"/>
              <a:ext cx="1098562" cy="1185660"/>
            </a:xfrm>
            <a:prstGeom prst="rect">
              <a:avLst/>
            </a:prstGeom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98F39A00-4BB0-A54D-BF49-AAB4F259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3" t="17875" r="19558" b="15647"/>
            <a:stretch/>
          </p:blipFill>
          <p:spPr>
            <a:xfrm>
              <a:off x="405295" y="3026827"/>
              <a:ext cx="1077615" cy="1185660"/>
            </a:xfrm>
            <a:prstGeom prst="rect">
              <a:avLst/>
            </a:prstGeom>
          </p:spPr>
        </p:pic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B6FF6913-FD7B-D54C-BA3B-5E494BC918C9}"/>
                </a:ext>
              </a:extLst>
            </p:cNvPr>
            <p:cNvSpPr txBox="1"/>
            <p:nvPr/>
          </p:nvSpPr>
          <p:spPr>
            <a:xfrm>
              <a:off x="1171854" y="4448211"/>
              <a:ext cx="1771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# of ensemble images</a:t>
              </a:r>
              <a:endParaRPr kumimoji="1" lang="ja-JP" altLang="en-US" sz="1400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834CAC81-BBE1-CD4A-BAA6-E2E56C6CE622}"/>
                </a:ext>
              </a:extLst>
            </p:cNvPr>
            <p:cNvCxnSpPr/>
            <p:nvPr/>
          </p:nvCxnSpPr>
          <p:spPr>
            <a:xfrm>
              <a:off x="526465" y="4334169"/>
              <a:ext cx="32088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631D58C7-5CC6-534C-98AC-474361292F67}"/>
                </a:ext>
              </a:extLst>
            </p:cNvPr>
            <p:cNvSpPr txBox="1"/>
            <p:nvPr/>
          </p:nvSpPr>
          <p:spPr>
            <a:xfrm>
              <a:off x="813468" y="4163976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</a:t>
              </a:r>
              <a:endParaRPr kumimoji="1" lang="ja-JP" altLang="en-US" sz="140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07645D58-1C01-DF4B-BAB0-8B79E8C6A669}"/>
                </a:ext>
              </a:extLst>
            </p:cNvPr>
            <p:cNvSpPr txBox="1"/>
            <p:nvPr/>
          </p:nvSpPr>
          <p:spPr>
            <a:xfrm>
              <a:off x="1896719" y="4163976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</a:t>
              </a:r>
              <a:endParaRPr kumimoji="1" lang="ja-JP" altLang="en-US" sz="140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4A0A7565-28E2-DB44-8FEA-726C84AF0D51}"/>
                </a:ext>
              </a:extLst>
            </p:cNvPr>
            <p:cNvSpPr txBox="1"/>
            <p:nvPr/>
          </p:nvSpPr>
          <p:spPr>
            <a:xfrm>
              <a:off x="2979970" y="4163976"/>
              <a:ext cx="4587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100</a:t>
              </a:r>
              <a:endParaRPr kumimoji="1" lang="ja-JP" altLang="en-US" sz="1400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FA30AFD1-9C92-094E-ABDF-8B30302180D4}"/>
              </a:ext>
            </a:extLst>
          </p:cNvPr>
          <p:cNvGrpSpPr/>
          <p:nvPr/>
        </p:nvGrpSpPr>
        <p:grpSpPr>
          <a:xfrm>
            <a:off x="4250723" y="2542039"/>
            <a:ext cx="7850774" cy="3728991"/>
            <a:chOff x="4260581" y="2654858"/>
            <a:chExt cx="7850774" cy="3728991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94F75B20-BF31-5A44-AB72-B063243EE529}"/>
                </a:ext>
              </a:extLst>
            </p:cNvPr>
            <p:cNvGrpSpPr/>
            <p:nvPr/>
          </p:nvGrpSpPr>
          <p:grpSpPr>
            <a:xfrm>
              <a:off x="4260581" y="2654858"/>
              <a:ext cx="7850774" cy="3719056"/>
              <a:chOff x="1396813" y="2726382"/>
              <a:chExt cx="8448516" cy="4002219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CADC6C72-2812-0D40-A130-06C7C623F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60" t="15812" r="11450" b="15812"/>
              <a:stretch/>
            </p:blipFill>
            <p:spPr>
              <a:xfrm>
                <a:off x="7875928" y="3264232"/>
                <a:ext cx="1969401" cy="1824852"/>
              </a:xfrm>
              <a:prstGeom prst="rect">
                <a:avLst/>
              </a:prstGeom>
            </p:spPr>
          </p:pic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C0D86BC5-A0E7-9849-842D-345A63A60A6F}"/>
                  </a:ext>
                </a:extLst>
              </p:cNvPr>
              <p:cNvGrpSpPr/>
              <p:nvPr/>
            </p:nvGrpSpPr>
            <p:grpSpPr>
              <a:xfrm>
                <a:off x="2198946" y="2972295"/>
                <a:ext cx="5057727" cy="924214"/>
                <a:chOff x="2198946" y="2972295"/>
                <a:chExt cx="5057727" cy="924214"/>
              </a:xfrm>
            </p:grpSpPr>
            <p:pic>
              <p:nvPicPr>
                <p:cNvPr id="26" name="図 25">
                  <a:extLst>
                    <a:ext uri="{FF2B5EF4-FFF2-40B4-BE49-F238E27FC236}">
                      <a16:creationId xmlns:a16="http://schemas.microsoft.com/office/drawing/2014/main" id="{0DEE2C89-FA8B-9041-A7E0-A99AA9358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12558" y="2972295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7" name="図 26">
                  <a:extLst>
                    <a:ext uri="{FF2B5EF4-FFF2-40B4-BE49-F238E27FC236}">
                      <a16:creationId xmlns:a16="http://schemas.microsoft.com/office/drawing/2014/main" id="{059A119A-8F42-3746-9F10-9684781C5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63309" y="2983358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8" name="図 27">
                  <a:extLst>
                    <a:ext uri="{FF2B5EF4-FFF2-40B4-BE49-F238E27FC236}">
                      <a16:creationId xmlns:a16="http://schemas.microsoft.com/office/drawing/2014/main" id="{4362D1A6-64D8-F94E-A4E1-2C9468ECF3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7893" y="2999822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9" name="図 28">
                  <a:extLst>
                    <a:ext uri="{FF2B5EF4-FFF2-40B4-BE49-F238E27FC236}">
                      <a16:creationId xmlns:a16="http://schemas.microsoft.com/office/drawing/2014/main" id="{7DCD5FDC-410A-9F48-9488-3F2F6FEBA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8946" y="2999822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24" name="図 23">
                  <a:extLst>
                    <a:ext uri="{FF2B5EF4-FFF2-40B4-BE49-F238E27FC236}">
                      <a16:creationId xmlns:a16="http://schemas.microsoft.com/office/drawing/2014/main" id="{3BF92AA2-8444-AA48-9F00-47E55B0B9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31422" y="3028638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25" name="右矢印 24">
                  <a:extLst>
                    <a:ext uri="{FF2B5EF4-FFF2-40B4-BE49-F238E27FC236}">
                      <a16:creationId xmlns:a16="http://schemas.microsoft.com/office/drawing/2014/main" id="{E7916D26-1318-2D40-A3B7-50A0514AB893}"/>
                    </a:ext>
                  </a:extLst>
                </p:cNvPr>
                <p:cNvSpPr/>
                <p:nvPr/>
              </p:nvSpPr>
              <p:spPr>
                <a:xfrm>
                  <a:off x="6131704" y="3370492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D96FEA0A-5E8F-B84C-84E8-839259302C86}"/>
                    </a:ext>
                  </a:extLst>
                </p:cNvPr>
                <p:cNvSpPr txBox="1"/>
                <p:nvPr/>
              </p:nvSpPr>
              <p:spPr>
                <a:xfrm>
                  <a:off x="4736036" y="314494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38B0B109-4BAB-0A41-81DF-2115137FFC8F}"/>
                  </a:ext>
                </a:extLst>
              </p:cNvPr>
              <p:cNvGrpSpPr/>
              <p:nvPr/>
            </p:nvGrpSpPr>
            <p:grpSpPr>
              <a:xfrm>
                <a:off x="2190567" y="3858800"/>
                <a:ext cx="5057727" cy="924214"/>
                <a:chOff x="2190567" y="3858800"/>
                <a:chExt cx="5057727" cy="924214"/>
              </a:xfrm>
            </p:grpSpPr>
            <p:pic>
              <p:nvPicPr>
                <p:cNvPr id="19" name="図 18">
                  <a:extLst>
                    <a:ext uri="{FF2B5EF4-FFF2-40B4-BE49-F238E27FC236}">
                      <a16:creationId xmlns:a16="http://schemas.microsoft.com/office/drawing/2014/main" id="{2BFB383A-6329-9B44-8BFC-65A4AFAA9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4179" y="3858800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20" name="図 19">
                  <a:extLst>
                    <a:ext uri="{FF2B5EF4-FFF2-40B4-BE49-F238E27FC236}">
                      <a16:creationId xmlns:a16="http://schemas.microsoft.com/office/drawing/2014/main" id="{AF3FBA1B-3EDA-D348-A889-1CB7180F8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4930" y="3869863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21" name="図 20">
                  <a:extLst>
                    <a:ext uri="{FF2B5EF4-FFF2-40B4-BE49-F238E27FC236}">
                      <a16:creationId xmlns:a16="http://schemas.microsoft.com/office/drawing/2014/main" id="{DEA66338-7719-124E-935A-C11578809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79514" y="3886327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22" name="図 21">
                  <a:extLst>
                    <a:ext uri="{FF2B5EF4-FFF2-40B4-BE49-F238E27FC236}">
                      <a16:creationId xmlns:a16="http://schemas.microsoft.com/office/drawing/2014/main" id="{09BA0E53-E850-954C-AD63-3AB6213D2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0567" y="3886327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9223A04E-4DB2-7740-8793-E5620EFBD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3043" y="3915143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8" name="右矢印 17">
                  <a:extLst>
                    <a:ext uri="{FF2B5EF4-FFF2-40B4-BE49-F238E27FC236}">
                      <a16:creationId xmlns:a16="http://schemas.microsoft.com/office/drawing/2014/main" id="{C9DB44A3-FBEF-7343-AD13-AB494C810F8C}"/>
                    </a:ext>
                  </a:extLst>
                </p:cNvPr>
                <p:cNvSpPr/>
                <p:nvPr/>
              </p:nvSpPr>
              <p:spPr>
                <a:xfrm>
                  <a:off x="6123325" y="4256997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7A1587DF-1CB9-3B4C-813E-57BD97444003}"/>
                    </a:ext>
                  </a:extLst>
                </p:cNvPr>
                <p:cNvSpPr txBox="1"/>
                <p:nvPr/>
              </p:nvSpPr>
              <p:spPr>
                <a:xfrm>
                  <a:off x="4736036" y="406781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1D002FE0-BBBB-5E4C-99EF-1DA67F4625EA}"/>
                  </a:ext>
                </a:extLst>
              </p:cNvPr>
              <p:cNvGrpSpPr/>
              <p:nvPr/>
            </p:nvGrpSpPr>
            <p:grpSpPr>
              <a:xfrm>
                <a:off x="2192239" y="5190862"/>
                <a:ext cx="5057727" cy="924214"/>
                <a:chOff x="2192239" y="5190862"/>
                <a:chExt cx="5057727" cy="924214"/>
              </a:xfrm>
            </p:grpSpPr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672440E1-C5BC-8B48-BE11-99E327BB9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04" t="11545" r="14525" b="14311"/>
                <a:stretch/>
              </p:blipFill>
              <p:spPr>
                <a:xfrm>
                  <a:off x="5105851" y="5190862"/>
                  <a:ext cx="870098" cy="900117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EEAE4DF0-9C86-1848-9EF5-0ED162B5A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2" t="13397" r="11401" b="15637"/>
                <a:stretch/>
              </p:blipFill>
              <p:spPr>
                <a:xfrm>
                  <a:off x="3856602" y="5201925"/>
                  <a:ext cx="891529" cy="861526"/>
                </a:xfrm>
                <a:prstGeom prst="rect">
                  <a:avLst/>
                </a:prstGeom>
              </p:spPr>
            </p:pic>
            <p:pic>
              <p:nvPicPr>
                <p:cNvPr id="14" name="図 13">
                  <a:extLst>
                    <a:ext uri="{FF2B5EF4-FFF2-40B4-BE49-F238E27FC236}">
                      <a16:creationId xmlns:a16="http://schemas.microsoft.com/office/drawing/2014/main" id="{5F4DD2C4-7FE1-0743-83D6-849E2ECF9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42" t="14940" r="12087" b="14094"/>
                <a:stretch/>
              </p:blipFill>
              <p:spPr>
                <a:xfrm>
                  <a:off x="2981186" y="5218389"/>
                  <a:ext cx="919868" cy="861527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F823010A-894F-B749-A93E-387CA7761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64" t="14940" r="11940" b="14094"/>
                <a:stretch/>
              </p:blipFill>
              <p:spPr>
                <a:xfrm>
                  <a:off x="2192239" y="5218389"/>
                  <a:ext cx="904388" cy="861527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511DB43F-6F95-3046-9FA0-98101BBF9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92" t="17720" r="14631" b="15985"/>
                <a:stretch/>
              </p:blipFill>
              <p:spPr>
                <a:xfrm>
                  <a:off x="6324715" y="5247205"/>
                  <a:ext cx="925251" cy="867871"/>
                </a:xfrm>
                <a:prstGeom prst="rect">
                  <a:avLst/>
                </a:prstGeom>
              </p:spPr>
            </p:pic>
            <p:sp>
              <p:nvSpPr>
                <p:cNvPr id="11" name="右矢印 10">
                  <a:extLst>
                    <a:ext uri="{FF2B5EF4-FFF2-40B4-BE49-F238E27FC236}">
                      <a16:creationId xmlns:a16="http://schemas.microsoft.com/office/drawing/2014/main" id="{42AF2C06-972F-7F43-8670-55260FBC25F8}"/>
                    </a:ext>
                  </a:extLst>
                </p:cNvPr>
                <p:cNvSpPr/>
                <p:nvPr/>
              </p:nvSpPr>
              <p:spPr>
                <a:xfrm>
                  <a:off x="6124997" y="5589059"/>
                  <a:ext cx="157868" cy="218227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B0990AD7-AF3A-514E-9522-2A35AA77E645}"/>
                    </a:ext>
                  </a:extLst>
                </p:cNvPr>
                <p:cNvSpPr txBox="1"/>
                <p:nvPr/>
              </p:nvSpPr>
              <p:spPr>
                <a:xfrm>
                  <a:off x="4736036" y="542248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5A76199C-9FFD-BF4E-84B9-264675624BBD}"/>
                  </a:ext>
                </a:extLst>
              </p:cNvPr>
              <p:cNvGrpSpPr/>
              <p:nvPr/>
            </p:nvGrpSpPr>
            <p:grpSpPr>
              <a:xfrm>
                <a:off x="2534111" y="4712643"/>
                <a:ext cx="4577375" cy="478220"/>
                <a:chOff x="2534111" y="4712643"/>
                <a:chExt cx="4577375" cy="478220"/>
              </a:xfrm>
            </p:grpSpPr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C12C4063-0AAD-844E-A656-F814B699A4B7}"/>
                    </a:ext>
                  </a:extLst>
                </p:cNvPr>
                <p:cNvSpPr txBox="1"/>
                <p:nvPr/>
              </p:nvSpPr>
              <p:spPr>
                <a:xfrm rot="5400000">
                  <a:off x="2562805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D3E77367-0BCA-5448-9F60-F17494CF760D}"/>
                    </a:ext>
                  </a:extLst>
                </p:cNvPr>
                <p:cNvSpPr txBox="1"/>
                <p:nvPr/>
              </p:nvSpPr>
              <p:spPr>
                <a:xfrm rot="5400000">
                  <a:off x="3363016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5339EA10-9C0C-1F46-A94F-B3C04C43BC9E}"/>
                    </a:ext>
                  </a:extLst>
                </p:cNvPr>
                <p:cNvSpPr txBox="1"/>
                <p:nvPr/>
              </p:nvSpPr>
              <p:spPr>
                <a:xfrm rot="5400000">
                  <a:off x="4163227" y="4757891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0235637D-3EED-F044-8ECB-14E7F774E1B5}"/>
                    </a:ext>
                  </a:extLst>
                </p:cNvPr>
                <p:cNvSpPr txBox="1"/>
                <p:nvPr/>
              </p:nvSpPr>
              <p:spPr>
                <a:xfrm rot="5400000">
                  <a:off x="5458871" y="4757891"/>
                  <a:ext cx="4042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33892271-743E-E040-9D2D-7BC235B76AF5}"/>
                    </a:ext>
                  </a:extLst>
                </p:cNvPr>
                <p:cNvSpPr txBox="1"/>
                <p:nvPr/>
              </p:nvSpPr>
              <p:spPr>
                <a:xfrm rot="5400000">
                  <a:off x="6678515" y="4757890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B3350F4F-D07C-B64A-9746-6FBB6145E28A}"/>
                    </a:ext>
                  </a:extLst>
                </p:cNvPr>
                <p:cNvSpPr txBox="1"/>
                <p:nvPr/>
              </p:nvSpPr>
              <p:spPr>
                <a:xfrm rot="2811200">
                  <a:off x="4794483" y="4683949"/>
                  <a:ext cx="404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…</a:t>
                  </a:r>
                  <a:endParaRPr lang="ja-JP" altLang="en-US" sz="2400"/>
                </a:p>
              </p:txBody>
            </p:sp>
          </p:grp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55C6F125-8CD7-3245-BB84-3A350A718EB3}"/>
                  </a:ext>
                </a:extLst>
              </p:cNvPr>
              <p:cNvSpPr txBox="1"/>
              <p:nvPr/>
            </p:nvSpPr>
            <p:spPr>
              <a:xfrm>
                <a:off x="2258445" y="2726385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1</a:t>
                </a:r>
                <a:endParaRPr kumimoji="1" lang="ja-JP" altLang="en-US" sz="1200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921477D-CF2E-4A4F-84D5-9B94E274AE02}"/>
                  </a:ext>
                </a:extLst>
              </p:cNvPr>
              <p:cNvSpPr txBox="1"/>
              <p:nvPr/>
            </p:nvSpPr>
            <p:spPr>
              <a:xfrm>
                <a:off x="3072890" y="2726384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2</a:t>
                </a:r>
                <a:endParaRPr kumimoji="1" lang="ja-JP" altLang="en-US" sz="1200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9E73463E-B86F-C640-A4AE-3C3BBAE271AE}"/>
                  </a:ext>
                </a:extLst>
              </p:cNvPr>
              <p:cNvSpPr txBox="1"/>
              <p:nvPr/>
            </p:nvSpPr>
            <p:spPr>
              <a:xfrm>
                <a:off x="3887334" y="2726383"/>
                <a:ext cx="819676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3</a:t>
                </a:r>
                <a:endParaRPr kumimoji="1" lang="ja-JP" altLang="en-US" sz="1200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02005E85-DB41-8044-ACB9-E9E4B98A420C}"/>
                  </a:ext>
                </a:extLst>
              </p:cNvPr>
              <p:cNvSpPr txBox="1"/>
              <p:nvPr/>
            </p:nvSpPr>
            <p:spPr>
              <a:xfrm>
                <a:off x="5129051" y="2726382"/>
                <a:ext cx="867977" cy="29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Sub Vol m</a:t>
                </a:r>
                <a:endParaRPr kumimoji="1" lang="ja-JP" altLang="en-US" sz="1200"/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4062F7CD-2494-704F-8CAD-75E439E5358F}"/>
                  </a:ext>
                </a:extLst>
              </p:cNvPr>
              <p:cNvSpPr txBox="1"/>
              <p:nvPr/>
            </p:nvSpPr>
            <p:spPr>
              <a:xfrm>
                <a:off x="1399073" y="3183288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1</a:t>
                </a:r>
                <a:endParaRPr kumimoji="1" lang="ja-JP" altLang="en-US" sz="1200"/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C09CD375-D41D-064F-810D-85201F67B867}"/>
                  </a:ext>
                </a:extLst>
              </p:cNvPr>
              <p:cNvSpPr txBox="1"/>
              <p:nvPr/>
            </p:nvSpPr>
            <p:spPr>
              <a:xfrm>
                <a:off x="1399073" y="408625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2</a:t>
                </a:r>
                <a:endParaRPr kumimoji="1" lang="ja-JP" altLang="en-US" sz="1200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29DB3F57-0B31-3649-AAC6-13E0A9AB76EC}"/>
                  </a:ext>
                </a:extLst>
              </p:cNvPr>
              <p:cNvSpPr txBox="1"/>
              <p:nvPr/>
            </p:nvSpPr>
            <p:spPr>
              <a:xfrm>
                <a:off x="1396813" y="5410087"/>
                <a:ext cx="854246" cy="49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200" dirty="0"/>
                  <a:t>Ensemble</a:t>
                </a:r>
              </a:p>
              <a:p>
                <a:pPr algn="ctr"/>
                <a:r>
                  <a:rPr kumimoji="1" lang="en-US" altLang="ja-JP" sz="1200" dirty="0"/>
                  <a:t>Image n</a:t>
                </a:r>
                <a:endParaRPr kumimoji="1" lang="ja-JP" altLang="en-US" sz="1200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F34B744-1B05-EC44-80C2-36C3ED7D1B74}"/>
                  </a:ext>
                </a:extLst>
              </p:cNvPr>
              <p:cNvSpPr txBox="1"/>
              <p:nvPr/>
            </p:nvSpPr>
            <p:spPr>
              <a:xfrm rot="5400000">
                <a:off x="1698744" y="4764229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…</a:t>
                </a:r>
                <a:endParaRPr lang="ja-JP" altLang="en-US" sz="2400"/>
              </a:p>
            </p:txBody>
          </p:sp>
          <p:sp>
            <p:nvSpPr>
              <p:cNvPr id="51" name="右矢印 50">
                <a:extLst>
                  <a:ext uri="{FF2B5EF4-FFF2-40B4-BE49-F238E27FC236}">
                    <a16:creationId xmlns:a16="http://schemas.microsoft.com/office/drawing/2014/main" id="{1074EC02-EE00-F94B-9E35-0570105EEA29}"/>
                  </a:ext>
                </a:extLst>
              </p:cNvPr>
              <p:cNvSpPr/>
              <p:nvPr/>
            </p:nvSpPr>
            <p:spPr>
              <a:xfrm>
                <a:off x="7780445" y="4130851"/>
                <a:ext cx="157868" cy="218227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C1F7914C-DFBC-8746-A50F-11CBB202E7AA}"/>
                  </a:ext>
                </a:extLst>
              </p:cNvPr>
              <p:cNvSpPr txBox="1"/>
              <p:nvPr/>
            </p:nvSpPr>
            <p:spPr>
              <a:xfrm>
                <a:off x="5969821" y="6165544"/>
                <a:ext cx="1749203" cy="563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1"/>
                    </a:solidFill>
                  </a:rPr>
                  <a:t>Image Composition</a:t>
                </a:r>
                <a:br>
                  <a:rPr kumimoji="1" lang="en-US" altLang="ja-JP" sz="1400" b="1" dirty="0">
                    <a:solidFill>
                      <a:schemeClr val="accent1"/>
                    </a:solidFill>
                  </a:rPr>
                </a:br>
                <a:r>
                  <a:rPr kumimoji="1" lang="en-US" altLang="ja-JP" sz="1400" dirty="0">
                    <a:solidFill>
                      <a:schemeClr val="accent1"/>
                    </a:solidFill>
                  </a:rPr>
                  <a:t>w/o ordering</a:t>
                </a:r>
              </a:p>
            </p:txBody>
          </p:sp>
          <p:sp>
            <p:nvSpPr>
              <p:cNvPr id="53" name="右中かっこ 52">
                <a:extLst>
                  <a:ext uri="{FF2B5EF4-FFF2-40B4-BE49-F238E27FC236}">
                    <a16:creationId xmlns:a16="http://schemas.microsoft.com/office/drawing/2014/main" id="{ACB8E3AA-557B-0A4B-9435-7660B70198F4}"/>
                  </a:ext>
                </a:extLst>
              </p:cNvPr>
              <p:cNvSpPr/>
              <p:nvPr/>
            </p:nvSpPr>
            <p:spPr>
              <a:xfrm>
                <a:off x="7391095" y="3028638"/>
                <a:ext cx="277939" cy="3034813"/>
              </a:xfrm>
              <a:prstGeom prst="rightBrace">
                <a:avLst>
                  <a:gd name="adj1" fmla="val 65909"/>
                  <a:gd name="adj2" fmla="val 39399"/>
                </a:avLst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E365FBE1-BAF0-9C4B-95FF-1901CA2BAAD1}"/>
                  </a:ext>
                </a:extLst>
              </p:cNvPr>
              <p:cNvSpPr txBox="1"/>
              <p:nvPr/>
            </p:nvSpPr>
            <p:spPr>
              <a:xfrm>
                <a:off x="7633503" y="4971192"/>
                <a:ext cx="1222649" cy="79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Ensemble</a:t>
                </a:r>
                <a:br>
                  <a:rPr kumimoji="1" lang="en-US" altLang="ja-JP" sz="1400" b="1" dirty="0">
                    <a:solidFill>
                      <a:schemeClr val="accent4"/>
                    </a:solidFill>
                  </a:rPr>
                </a:br>
                <a:r>
                  <a:rPr kumimoji="1" lang="en-US" altLang="ja-JP" sz="1400" b="1" dirty="0">
                    <a:solidFill>
                      <a:schemeClr val="accent4"/>
                    </a:solidFill>
                  </a:rPr>
                  <a:t>Averaging</a:t>
                </a:r>
              </a:p>
              <a:p>
                <a:r>
                  <a:rPr kumimoji="1" lang="en-US" altLang="ja-JP" sz="1400" dirty="0">
                    <a:solidFill>
                      <a:schemeClr val="accent4"/>
                    </a:solidFill>
                  </a:rPr>
                  <a:t>w/o ordering</a:t>
                </a:r>
                <a:endParaRPr kumimoji="1" lang="ja-JP" altLang="en-US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FF54DD4-8235-9B4C-B36E-94A8E0B09DF1}"/>
                  </a:ext>
                </a:extLst>
              </p:cNvPr>
              <p:cNvSpPr txBox="1"/>
              <p:nvPr/>
            </p:nvSpPr>
            <p:spPr>
              <a:xfrm>
                <a:off x="8234401" y="2946046"/>
                <a:ext cx="1277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Final Image</a:t>
                </a:r>
                <a:endParaRPr kumimoji="1" lang="ja-JP" altLang="en-US" b="1"/>
              </a:p>
            </p:txBody>
          </p:sp>
        </p:grp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75D62A1C-9D30-7D40-A996-002710B21B47}"/>
                </a:ext>
              </a:extLst>
            </p:cNvPr>
            <p:cNvSpPr txBox="1"/>
            <p:nvPr/>
          </p:nvSpPr>
          <p:spPr>
            <a:xfrm>
              <a:off x="5971376" y="5860629"/>
              <a:ext cx="1774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5"/>
                  </a:solidFill>
                </a:rPr>
                <a:t>Stochastic Rendering</a:t>
              </a:r>
            </a:p>
            <a:p>
              <a:pPr algn="ctr"/>
              <a:r>
                <a:rPr kumimoji="1" lang="en-US" altLang="ja-JP" sz="1400" dirty="0">
                  <a:solidFill>
                    <a:schemeClr val="accent5"/>
                  </a:solidFill>
                </a:rPr>
                <a:t>w/o ordering</a:t>
              </a:r>
              <a:endParaRPr kumimoji="1" lang="ja-JP" altLang="en-US" sz="1400">
                <a:solidFill>
                  <a:schemeClr val="accent5"/>
                </a:solidFill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7E4C6BD-0BAF-8049-A1B4-BA236D74EBF0}"/>
              </a:ext>
            </a:extLst>
          </p:cNvPr>
          <p:cNvSpPr txBox="1"/>
          <p:nvPr/>
        </p:nvSpPr>
        <p:spPr>
          <a:xfrm>
            <a:off x="-3458" y="6621157"/>
            <a:ext cx="9336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A Memory Efficient Image Composition-based Parallel Particle Based Volume Rendering, JASSE, Vol.6, Issue.1, pp.1-10, 2019.3</a:t>
            </a:r>
            <a:endParaRPr kumimoji="1" lang="ja-JP" altLang="en-US" sz="100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46E469D7-DF00-1141-B1C1-3C1121B183E3}"/>
              </a:ext>
            </a:extLst>
          </p:cNvPr>
          <p:cNvSpPr txBox="1"/>
          <p:nvPr/>
        </p:nvSpPr>
        <p:spPr>
          <a:xfrm>
            <a:off x="2191981" y="3372864"/>
            <a:ext cx="15930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Xxx</a:t>
            </a:r>
            <a:r>
              <a:rPr kumimoji="1" lang="en-US" altLang="ja-JP" sz="1400" dirty="0"/>
              <a:t> simulation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Xxxx</a:t>
            </a:r>
            <a:r>
              <a:rPr kumimoji="1" lang="en-US" altLang="ja-JP" sz="1400" dirty="0"/>
              <a:t> elements.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Ptrism</a:t>
            </a:r>
            <a:r>
              <a:rPr kumimoji="1" lang="en-US" altLang="ja-JP" sz="1400" dirty="0"/>
              <a:t> element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74030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549DD-3C32-A443-8541-9C2246C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Data exploration for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2AFFCF-273D-A64E-8ACC-29F2C3318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Multi-viewpoint omni-directional rendering</a:t>
            </a:r>
            <a:endParaRPr lang="ja-JP" altLang="en-US" b="1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5983D2E-68D6-6D4D-8412-4F95CCBAF054}"/>
              </a:ext>
            </a:extLst>
          </p:cNvPr>
          <p:cNvSpPr txBox="1"/>
          <p:nvPr/>
        </p:nvSpPr>
        <p:spPr>
          <a:xfrm>
            <a:off x="0" y="6604084"/>
            <a:ext cx="884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050" dirty="0"/>
              <a:t>Akira </a:t>
            </a:r>
            <a:r>
              <a:rPr kumimoji="1" lang="en" altLang="ja-JP" sz="1050" dirty="0" err="1"/>
              <a:t>Kageyama</a:t>
            </a:r>
            <a:r>
              <a:rPr kumimoji="1" lang="en" altLang="ja-JP" sz="1050" dirty="0"/>
              <a:t>, </a:t>
            </a:r>
            <a:r>
              <a:rPr kumimoji="1" lang="en" altLang="ja-JP" sz="1050" dirty="0" err="1"/>
              <a:t>Naohisa</a:t>
            </a:r>
            <a:r>
              <a:rPr kumimoji="1" lang="en" altLang="ja-JP" sz="1050" dirty="0"/>
              <a:t> Sakamoto, 4D Street View: A Video-based Visualization Method, </a:t>
            </a:r>
            <a:r>
              <a:rPr kumimoji="1" lang="en" altLang="ja-JP" sz="1050" dirty="0" err="1"/>
              <a:t>PeerJ</a:t>
            </a:r>
            <a:r>
              <a:rPr kumimoji="1" lang="en" altLang="ja-JP" sz="1050" dirty="0"/>
              <a:t> Computer Science, 6:e305, DOI:10.7717/peerj-cs.305, 2020.9.</a:t>
            </a:r>
            <a:endParaRPr kumimoji="1" lang="ja-JP" altLang="en-US" sz="1050"/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2C41A39-FD8D-8443-8EEA-0948A3EF6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422728" y="4844285"/>
            <a:ext cx="1205730" cy="891211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E0856089-557B-2045-934A-963081FA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5"/>
          <a:stretch/>
        </p:blipFill>
        <p:spPr>
          <a:xfrm>
            <a:off x="2165441" y="5016098"/>
            <a:ext cx="2277974" cy="129580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311AF62D-C1B6-834A-8447-C45BD056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948" y="2518815"/>
            <a:ext cx="3179233" cy="3105866"/>
          </a:xfrm>
          <a:prstGeom prst="rect">
            <a:avLst/>
          </a:prstGeom>
        </p:spPr>
      </p:pic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70A2D52-B4C5-1641-A6E9-51F19DA7D32D}"/>
              </a:ext>
            </a:extLst>
          </p:cNvPr>
          <p:cNvGrpSpPr/>
          <p:nvPr/>
        </p:nvGrpSpPr>
        <p:grpSpPr>
          <a:xfrm>
            <a:off x="564534" y="2462243"/>
            <a:ext cx="3934684" cy="2423306"/>
            <a:chOff x="678121" y="2515653"/>
            <a:chExt cx="3934684" cy="2423306"/>
          </a:xfrm>
        </p:grpSpPr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7A28AC2D-CE91-A84F-89D4-224A08A4C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0532"/>
            <a:stretch/>
          </p:blipFill>
          <p:spPr>
            <a:xfrm>
              <a:off x="678121" y="2515653"/>
              <a:ext cx="2339875" cy="2423306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0CF3063F-C3D3-8F4A-8910-F41FBD18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468" b="42404"/>
            <a:stretch/>
          </p:blipFill>
          <p:spPr>
            <a:xfrm>
              <a:off x="3017996" y="2515653"/>
              <a:ext cx="1594809" cy="1395736"/>
            </a:xfrm>
            <a:prstGeom prst="rect">
              <a:avLst/>
            </a:prstGeom>
          </p:spPr>
        </p:pic>
      </p:grpSp>
      <p:pic>
        <p:nvPicPr>
          <p:cNvPr id="76" name="図 75">
            <a:extLst>
              <a:ext uri="{FF2B5EF4-FFF2-40B4-BE49-F238E27FC236}">
                <a16:creationId xmlns:a16="http://schemas.microsoft.com/office/drawing/2014/main" id="{B0BAFD8C-31C9-7442-8606-FAC6AF5F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38"/>
          <a:stretch/>
        </p:blipFill>
        <p:spPr>
          <a:xfrm>
            <a:off x="3220850" y="3857979"/>
            <a:ext cx="988976" cy="730998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CE6874D-5F53-B04F-A80F-544577579697}"/>
              </a:ext>
            </a:extLst>
          </p:cNvPr>
          <p:cNvSpPr txBox="1"/>
          <p:nvPr/>
        </p:nvSpPr>
        <p:spPr>
          <a:xfrm>
            <a:off x="2951550" y="4591448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Omni-directional movie</a:t>
            </a:r>
            <a:endParaRPr kumimoji="1" lang="ja-JP" altLang="en-US" sz="11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80C5728-3DD7-B548-9D82-E2533DD082EE}"/>
              </a:ext>
            </a:extLst>
          </p:cNvPr>
          <p:cNvSpPr txBox="1"/>
          <p:nvPr/>
        </p:nvSpPr>
        <p:spPr>
          <a:xfrm>
            <a:off x="1228966" y="5776831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Gnomonic</a:t>
            </a:r>
            <a:br>
              <a:rPr kumimoji="1" lang="en-US" altLang="ja-JP" sz="1400" dirty="0"/>
            </a:br>
            <a:r>
              <a:rPr kumimoji="1" lang="en-US" altLang="ja-JP" sz="1400" dirty="0"/>
              <a:t>Projection</a:t>
            </a:r>
            <a:endParaRPr kumimoji="1" lang="ja-JP" altLang="en-US" sz="1400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CC7BAF9B-77FE-124C-A9D0-1B75EF92B4C9}"/>
              </a:ext>
            </a:extLst>
          </p:cNvPr>
          <p:cNvSpPr/>
          <p:nvPr/>
        </p:nvSpPr>
        <p:spPr>
          <a:xfrm rot="1254205">
            <a:off x="1731824" y="5279845"/>
            <a:ext cx="355672" cy="141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1" name="マイムービー" descr="マイムービー">
            <a:hlinkClick r:id="" action="ppaction://media"/>
            <a:extLst>
              <a:ext uri="{FF2B5EF4-FFF2-40B4-BE49-F238E27FC236}">
                <a16:creationId xmlns:a16="http://schemas.microsoft.com/office/drawing/2014/main" id="{75B03F98-5396-4640-9AEE-21B8E725D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1975" y="2677478"/>
            <a:ext cx="3783657" cy="2128307"/>
          </a:xfrm>
          <a:prstGeom prst="rect">
            <a:avLst/>
          </a:prstGeom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DBAF99BF-5712-BA47-9715-75DAB7449F3B}"/>
              </a:ext>
            </a:extLst>
          </p:cNvPr>
          <p:cNvSpPr txBox="1"/>
          <p:nvPr/>
        </p:nvSpPr>
        <p:spPr>
          <a:xfrm>
            <a:off x="4938063" y="5713270"/>
            <a:ext cx="3077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In-situ visualization of the hall HMD simulations: Semi-transparent </a:t>
            </a:r>
            <a:r>
              <a:rPr kumimoji="1" lang="en-US" altLang="ja-JP" sz="1100" dirty="0" err="1"/>
              <a:t>isosurfaces</a:t>
            </a:r>
            <a:r>
              <a:rPr kumimoji="1" lang="en-US" altLang="ja-JP" sz="1100" dirty="0"/>
              <a:t> for two different physical quantities.</a:t>
            </a:r>
            <a:endParaRPr kumimoji="1" lang="ja-JP" altLang="en-US" sz="11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0AF1A6C-A671-8D40-B8C6-9AB18F59E19A}"/>
              </a:ext>
            </a:extLst>
          </p:cNvPr>
          <p:cNvSpPr txBox="1"/>
          <p:nvPr/>
        </p:nvSpPr>
        <p:spPr>
          <a:xfrm>
            <a:off x="7990291" y="4834679"/>
            <a:ext cx="405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Post-hoc data exploration for in-situ visualization results based on </a:t>
            </a:r>
            <a:r>
              <a:rPr kumimoji="1" lang="en-US" altLang="ja-JP" sz="1200" dirty="0" err="1"/>
              <a:t>mutli</a:t>
            </a:r>
            <a:r>
              <a:rPr kumimoji="1" lang="en-US" altLang="ja-JP" sz="1200" dirty="0"/>
              <a:t>-viewpoint omnidirectional movies.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8717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60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3E4E1-B7B1-AB4E-8F9E-7421A076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 on HPC environment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5D0752-6798-5D48-9013-8F16A80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Blind execution</a:t>
            </a:r>
          </a:p>
          <a:p>
            <a:pPr lvl="1"/>
            <a:r>
              <a:rPr lang="en-US" altLang="ja-JP" dirty="0"/>
              <a:t>Pre-defined visualization parameters</a:t>
            </a:r>
          </a:p>
          <a:p>
            <a:pPr lvl="2"/>
            <a:r>
              <a:rPr lang="en-US" altLang="ja-JP" dirty="0"/>
              <a:t>File staging based processing</a:t>
            </a:r>
          </a:p>
          <a:p>
            <a:pPr lvl="2"/>
            <a:r>
              <a:rPr lang="en-US" altLang="ja-JP" dirty="0"/>
              <a:t>Rendering for time-varying datasets</a:t>
            </a:r>
          </a:p>
          <a:p>
            <a:pPr lvl="2"/>
            <a:r>
              <a:rPr lang="en-US" altLang="ja-JP" dirty="0"/>
              <a:t>Large number of output images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79D2656-D7CC-F14F-9953-38CEFF99288D}"/>
              </a:ext>
            </a:extLst>
          </p:cNvPr>
          <p:cNvGrpSpPr/>
          <p:nvPr/>
        </p:nvGrpSpPr>
        <p:grpSpPr>
          <a:xfrm>
            <a:off x="6319720" y="2757385"/>
            <a:ext cx="2875265" cy="2364362"/>
            <a:chOff x="528689" y="3820105"/>
            <a:chExt cx="3236353" cy="266128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61092A5-4E73-BD40-AA5A-E8A6E3386253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B270C14-5275-B242-BE06-D7224535D7D3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0" name="Picture 3">
                <a:extLst>
                  <a:ext uri="{FF2B5EF4-FFF2-40B4-BE49-F238E27FC236}">
                    <a16:creationId xmlns:a16="http://schemas.microsoft.com/office/drawing/2014/main" id="{6304B959-1500-0E4D-8BE4-305B070B4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AF8FEC1-917E-EB4F-95E4-4AD4A0F41DF3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34789614-D317-C74C-8332-C41EC4A9A68B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8" name="Picture 3">
                <a:extLst>
                  <a:ext uri="{FF2B5EF4-FFF2-40B4-BE49-F238E27FC236}">
                    <a16:creationId xmlns:a16="http://schemas.microsoft.com/office/drawing/2014/main" id="{4E6705A3-594C-DD4A-8DB7-5AC4C6015B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765DCFC-4F6D-0A45-B567-75C686ACB52E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238D36B-34A1-EF4B-99AE-EB76BCED075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6" name="Picture 3">
                <a:extLst>
                  <a:ext uri="{FF2B5EF4-FFF2-40B4-BE49-F238E27FC236}">
                    <a16:creationId xmlns:a16="http://schemas.microsoft.com/office/drawing/2014/main" id="{751BC58D-66DD-9C41-AED8-E358BED26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F8A613-E195-8B4C-95A9-A56481D51621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099A2434-BE8A-994F-9F4E-EDB120D8845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Picture 3">
                <a:extLst>
                  <a:ext uri="{FF2B5EF4-FFF2-40B4-BE49-F238E27FC236}">
                    <a16:creationId xmlns:a16="http://schemas.microsoft.com/office/drawing/2014/main" id="{B62A063F-4910-1B41-A7AE-5C3C3B5CD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E2C4ECB-60E7-EB4C-AEBC-3F35E4D5A8AE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A632B58-6F58-6146-946B-70793021634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2" name="Picture 3">
                <a:extLst>
                  <a:ext uri="{FF2B5EF4-FFF2-40B4-BE49-F238E27FC236}">
                    <a16:creationId xmlns:a16="http://schemas.microsoft.com/office/drawing/2014/main" id="{5E29BD5F-966B-9043-A499-D98C09E667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2B0087F-0050-B14D-9E3B-AA69E6E23417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4AE82C6-E46E-F440-AFC9-656E67C75072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74992B8A-6812-434C-98CF-9A56ADFF5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224FE3FF-7F36-7143-8C3B-8B41A4CE1497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CF022E6F-F069-2E4C-8C9E-5195053FC95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8" name="Picture 3">
                <a:extLst>
                  <a:ext uri="{FF2B5EF4-FFF2-40B4-BE49-F238E27FC236}">
                    <a16:creationId xmlns:a16="http://schemas.microsoft.com/office/drawing/2014/main" id="{8D7B1A70-86A4-9746-A2EC-D3A457DBB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088BEE78-842B-A049-B9A8-870175F98D21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FDE6D073-14D7-E449-A72E-DB17D69CF645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6" name="Picture 3">
                <a:extLst>
                  <a:ext uri="{FF2B5EF4-FFF2-40B4-BE49-F238E27FC236}">
                    <a16:creationId xmlns:a16="http://schemas.microsoft.com/office/drawing/2014/main" id="{5A364B02-8A5A-9440-9C46-5140DC09E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CED793B-C355-AF43-A83C-82DF802FF3B7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10FDB57-53C9-A64C-8CB8-AB07045F66E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0F407994-8F62-3D4F-A17C-93FC83327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D1FF9B7-DE74-EE46-95F7-E560382A87AA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D61BA4D9-5077-1E48-A026-1CB0833AEAFD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2" name="Picture 3">
                <a:extLst>
                  <a:ext uri="{FF2B5EF4-FFF2-40B4-BE49-F238E27FC236}">
                    <a16:creationId xmlns:a16="http://schemas.microsoft.com/office/drawing/2014/main" id="{F12A1C7E-54AE-2949-8B18-4A6AEEE79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F6181CC-D519-CF49-80FB-3AE79BF7262B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9AFE96D-A1C4-F540-8803-22D34322935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3">
                <a:extLst>
                  <a:ext uri="{FF2B5EF4-FFF2-40B4-BE49-F238E27FC236}">
                    <a16:creationId xmlns:a16="http://schemas.microsoft.com/office/drawing/2014/main" id="{343D9C1A-477F-D543-8322-5B479879C3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8046ED1-E5E4-724A-A3D6-DED9D57C3B16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6DCFB8D7-B67C-D443-9BD9-5AB88366A9DC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Picture 3">
                <a:extLst>
                  <a:ext uri="{FF2B5EF4-FFF2-40B4-BE49-F238E27FC236}">
                    <a16:creationId xmlns:a16="http://schemas.microsoft.com/office/drawing/2014/main" id="{A30FBD85-0CCB-C747-80E3-D4CF833536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1651AF8-8EAA-3A40-B3E5-33B82E2818B9}"/>
              </a:ext>
            </a:extLst>
          </p:cNvPr>
          <p:cNvSpPr txBox="1"/>
          <p:nvPr/>
        </p:nvSpPr>
        <p:spPr>
          <a:xfrm>
            <a:off x="10001144" y="3157104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/>
              <a:t>😩</a:t>
            </a:r>
          </a:p>
        </p:txBody>
      </p:sp>
    </p:spTree>
    <p:extLst>
      <p:ext uri="{BB962C8B-B14F-4D97-AF65-F5344CB8AC3E}">
        <p14:creationId xmlns:p14="http://schemas.microsoft.com/office/powerpoint/2010/main" val="275042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Smart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Time to discover</a:t>
            </a:r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889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Japan Society for the Promotion of Science (JSPS), Grant-in-Aid for Scientific Research (B) 20H04194, Smart in-situ visualization for large-scale numerical simulations aiming at efficient knowledge acquisition</a:t>
            </a:r>
            <a:endParaRPr kumimoji="1" lang="ja-JP" altLang="en-US" sz="10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FD9D4A8-10ED-5D46-96A8-2F8209C495FA}"/>
              </a:ext>
            </a:extLst>
          </p:cNvPr>
          <p:cNvGrpSpPr/>
          <p:nvPr/>
        </p:nvGrpSpPr>
        <p:grpSpPr>
          <a:xfrm>
            <a:off x="4159528" y="3084233"/>
            <a:ext cx="2076288" cy="1707354"/>
            <a:chOff x="528689" y="3820105"/>
            <a:chExt cx="3236353" cy="2661289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FC1B0B1-B3A5-1F4E-BD47-883CABA26D87}"/>
                </a:ext>
              </a:extLst>
            </p:cNvPr>
            <p:cNvGrpSpPr/>
            <p:nvPr/>
          </p:nvGrpSpPr>
          <p:grpSpPr>
            <a:xfrm>
              <a:off x="1441219" y="3820105"/>
              <a:ext cx="1069775" cy="906162"/>
              <a:chOff x="4992130" y="4843849"/>
              <a:chExt cx="1400432" cy="1186248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E9B407FF-E53E-374E-B12F-76F97F64C320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1" name="Picture 3">
                <a:extLst>
                  <a:ext uri="{FF2B5EF4-FFF2-40B4-BE49-F238E27FC236}">
                    <a16:creationId xmlns:a16="http://schemas.microsoft.com/office/drawing/2014/main" id="{467C8C02-717E-844D-97D0-4D6A5D9C72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30308C51-9FE9-924F-B5B7-CE4029F738CF}"/>
                </a:ext>
              </a:extLst>
            </p:cNvPr>
            <p:cNvGrpSpPr/>
            <p:nvPr/>
          </p:nvGrpSpPr>
          <p:grpSpPr>
            <a:xfrm>
              <a:off x="528689" y="4805033"/>
              <a:ext cx="1069775" cy="906162"/>
              <a:chOff x="4992130" y="4843849"/>
              <a:chExt cx="1400432" cy="1186248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9E8A8CCD-1E43-3948-993D-67F5AF699DBA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" name="Picture 3">
                <a:extLst>
                  <a:ext uri="{FF2B5EF4-FFF2-40B4-BE49-F238E27FC236}">
                    <a16:creationId xmlns:a16="http://schemas.microsoft.com/office/drawing/2014/main" id="{52573B5F-A652-7144-99DC-A50800CE81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242FCD7-F720-6E4B-9A2A-85ABA0DEB065}"/>
                </a:ext>
              </a:extLst>
            </p:cNvPr>
            <p:cNvGrpSpPr/>
            <p:nvPr/>
          </p:nvGrpSpPr>
          <p:grpSpPr>
            <a:xfrm>
              <a:off x="1700150" y="4324902"/>
              <a:ext cx="1069775" cy="906162"/>
              <a:chOff x="4992130" y="4843849"/>
              <a:chExt cx="1400432" cy="1186248"/>
            </a:xfrm>
          </p:grpSpPr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11222778-6FA4-A94C-86DB-E219C7FB6E26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Picture 3">
                <a:extLst>
                  <a:ext uri="{FF2B5EF4-FFF2-40B4-BE49-F238E27FC236}">
                    <a16:creationId xmlns:a16="http://schemas.microsoft.com/office/drawing/2014/main" id="{044AE020-1B61-534F-9CBB-1482C5DF7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8302AB1-C45A-6A45-854D-7BF7ECD3B4A4}"/>
                </a:ext>
              </a:extLst>
            </p:cNvPr>
            <p:cNvGrpSpPr/>
            <p:nvPr/>
          </p:nvGrpSpPr>
          <p:grpSpPr>
            <a:xfrm>
              <a:off x="1512691" y="5332481"/>
              <a:ext cx="1069775" cy="906162"/>
              <a:chOff x="4992130" y="4843849"/>
              <a:chExt cx="1400432" cy="1186248"/>
            </a:xfrm>
          </p:grpSpPr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0C1A9B0E-10DF-6448-9AA3-613DCCAB431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5" name="Picture 3">
                <a:extLst>
                  <a:ext uri="{FF2B5EF4-FFF2-40B4-BE49-F238E27FC236}">
                    <a16:creationId xmlns:a16="http://schemas.microsoft.com/office/drawing/2014/main" id="{D9385ACA-2D0A-C344-9EFB-866940473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23586DA9-69D7-3F44-83C0-11E7E7D53EF9}"/>
                </a:ext>
              </a:extLst>
            </p:cNvPr>
            <p:cNvGrpSpPr/>
            <p:nvPr/>
          </p:nvGrpSpPr>
          <p:grpSpPr>
            <a:xfrm>
              <a:off x="946428" y="4043968"/>
              <a:ext cx="1069775" cy="906162"/>
              <a:chOff x="4992130" y="4843849"/>
              <a:chExt cx="1400432" cy="1186248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10C50DD8-1B5F-594A-9A75-85C8329B169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3">
                <a:extLst>
                  <a:ext uri="{FF2B5EF4-FFF2-40B4-BE49-F238E27FC236}">
                    <a16:creationId xmlns:a16="http://schemas.microsoft.com/office/drawing/2014/main" id="{ABBA5DBB-944B-394B-8EF6-93A766681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0D11C25-90EB-DF4A-9EB9-82D093ED751B}"/>
                </a:ext>
              </a:extLst>
            </p:cNvPr>
            <p:cNvGrpSpPr/>
            <p:nvPr/>
          </p:nvGrpSpPr>
          <p:grpSpPr>
            <a:xfrm>
              <a:off x="2695267" y="4857787"/>
              <a:ext cx="1069775" cy="906162"/>
              <a:chOff x="4992130" y="4843849"/>
              <a:chExt cx="1400432" cy="1186248"/>
            </a:xfrm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E9F440FA-3DE7-144C-A9EE-FF8F5DC83E0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1" name="Picture 3">
                <a:extLst>
                  <a:ext uri="{FF2B5EF4-FFF2-40B4-BE49-F238E27FC236}">
                    <a16:creationId xmlns:a16="http://schemas.microsoft.com/office/drawing/2014/main" id="{5387A359-2F0A-3F40-B32D-15A885713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A874344-1E73-564F-AC62-CDA788269415}"/>
                </a:ext>
              </a:extLst>
            </p:cNvPr>
            <p:cNvGrpSpPr/>
            <p:nvPr/>
          </p:nvGrpSpPr>
          <p:grpSpPr>
            <a:xfrm>
              <a:off x="829479" y="5575232"/>
              <a:ext cx="1069775" cy="906162"/>
              <a:chOff x="4992130" y="4843849"/>
              <a:chExt cx="1400432" cy="1186248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592FA440-D500-7745-A6F3-A19B49A0CEE9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9" name="Picture 3">
                <a:extLst>
                  <a:ext uri="{FF2B5EF4-FFF2-40B4-BE49-F238E27FC236}">
                    <a16:creationId xmlns:a16="http://schemas.microsoft.com/office/drawing/2014/main" id="{7A5F25C9-D7EB-024F-BF55-4A6143F499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CA876366-D1AF-EB4C-ABC6-42DAFBC0BF75}"/>
                </a:ext>
              </a:extLst>
            </p:cNvPr>
            <p:cNvGrpSpPr/>
            <p:nvPr/>
          </p:nvGrpSpPr>
          <p:grpSpPr>
            <a:xfrm>
              <a:off x="1823531" y="4635111"/>
              <a:ext cx="1069775" cy="906162"/>
              <a:chOff x="4992130" y="4843849"/>
              <a:chExt cx="1400432" cy="1186248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576F8F9-6176-9442-90FF-B6069670813F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7" name="Picture 3">
                <a:extLst>
                  <a:ext uri="{FF2B5EF4-FFF2-40B4-BE49-F238E27FC236}">
                    <a16:creationId xmlns:a16="http://schemas.microsoft.com/office/drawing/2014/main" id="{E108E57B-6FFB-4444-ADBD-D48A85621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1BF32F6-4C97-F848-96A6-C6C4F0A00D79}"/>
                </a:ext>
              </a:extLst>
            </p:cNvPr>
            <p:cNvGrpSpPr/>
            <p:nvPr/>
          </p:nvGrpSpPr>
          <p:grpSpPr>
            <a:xfrm>
              <a:off x="2252479" y="4991123"/>
              <a:ext cx="1069775" cy="906162"/>
              <a:chOff x="4992130" y="4843849"/>
              <a:chExt cx="1400432" cy="1186248"/>
            </a:xfrm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ABC92B09-E27C-B946-9AEB-66C9B6A38A97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5" name="Picture 3">
                <a:extLst>
                  <a:ext uri="{FF2B5EF4-FFF2-40B4-BE49-F238E27FC236}">
                    <a16:creationId xmlns:a16="http://schemas.microsoft.com/office/drawing/2014/main" id="{009A6EEE-E996-D346-B185-6E0FFEC8E7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C9B2D14-3538-E54F-B182-8496D886B90B}"/>
                </a:ext>
              </a:extLst>
            </p:cNvPr>
            <p:cNvGrpSpPr/>
            <p:nvPr/>
          </p:nvGrpSpPr>
          <p:grpSpPr>
            <a:xfrm>
              <a:off x="2658804" y="3973450"/>
              <a:ext cx="1069775" cy="906162"/>
              <a:chOff x="4992130" y="4843849"/>
              <a:chExt cx="1400432" cy="1186248"/>
            </a:xfrm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69100AD-0613-B740-BC12-2EE6B57CE638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F8628412-7C05-A948-A277-1C350CC31B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1F42D011-B998-0F4F-A97D-C6867CE0EA06}"/>
                </a:ext>
              </a:extLst>
            </p:cNvPr>
            <p:cNvGrpSpPr/>
            <p:nvPr/>
          </p:nvGrpSpPr>
          <p:grpSpPr>
            <a:xfrm>
              <a:off x="2425741" y="5424936"/>
              <a:ext cx="1069775" cy="906162"/>
              <a:chOff x="4992130" y="4843849"/>
              <a:chExt cx="1400432" cy="118624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0981C6F-734B-9E4A-84A7-35CE66A4F374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5488A03A-8389-8349-B088-6E6EAFEAEC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2A7277D-42D9-D94F-9981-449883795DE2}"/>
                </a:ext>
              </a:extLst>
            </p:cNvPr>
            <p:cNvGrpSpPr/>
            <p:nvPr/>
          </p:nvGrpSpPr>
          <p:grpSpPr>
            <a:xfrm>
              <a:off x="1054045" y="4537044"/>
              <a:ext cx="1069775" cy="906162"/>
              <a:chOff x="4992130" y="4843849"/>
              <a:chExt cx="1400432" cy="1186248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66BA8C21-6631-E647-AE03-4FC716304EB1}"/>
                  </a:ext>
                </a:extLst>
              </p:cNvPr>
              <p:cNvSpPr/>
              <p:nvPr/>
            </p:nvSpPr>
            <p:spPr>
              <a:xfrm>
                <a:off x="4992130" y="4843849"/>
                <a:ext cx="1400432" cy="11862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F946E99A-3571-0E43-A0E7-B940ABDB7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863" y="5136906"/>
                <a:ext cx="1254965" cy="627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DE14507-0C2F-FC4D-924F-3C4CC530598E}"/>
              </a:ext>
            </a:extLst>
          </p:cNvPr>
          <p:cNvSpPr txBox="1"/>
          <p:nvPr/>
        </p:nvSpPr>
        <p:spPr>
          <a:xfrm>
            <a:off x="10365537" y="3269669"/>
            <a:ext cx="1482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/>
              <a:t>😄</a:t>
            </a:r>
            <a:endParaRPr kumimoji="1" lang="ja-JP" altLang="en-US" sz="960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534B549-243E-084F-A110-660BFEA8EB12}"/>
              </a:ext>
            </a:extLst>
          </p:cNvPr>
          <p:cNvGrpSpPr/>
          <p:nvPr/>
        </p:nvGrpSpPr>
        <p:grpSpPr>
          <a:xfrm>
            <a:off x="6595303" y="3085206"/>
            <a:ext cx="3512327" cy="2133029"/>
            <a:chOff x="3394904" y="4602344"/>
            <a:chExt cx="3512327" cy="2133029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CA99EB6A-0451-9048-9254-3BEA32E62664}"/>
                </a:ext>
              </a:extLst>
            </p:cNvPr>
            <p:cNvGrpSpPr/>
            <p:nvPr/>
          </p:nvGrpSpPr>
          <p:grpSpPr>
            <a:xfrm>
              <a:off x="4830943" y="4602344"/>
              <a:ext cx="2076288" cy="1707354"/>
              <a:chOff x="528689" y="3820105"/>
              <a:chExt cx="3236353" cy="2661289"/>
            </a:xfrm>
          </p:grpSpPr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B31345E8-3007-4648-889E-CCCED0283101}"/>
                  </a:ext>
                </a:extLst>
              </p:cNvPr>
              <p:cNvGrpSpPr/>
              <p:nvPr/>
            </p:nvGrpSpPr>
            <p:grpSpPr>
              <a:xfrm>
                <a:off x="1441219" y="3820105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D43AC642-9EA8-BC44-A4BD-1580127D6BE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3" name="Picture 3">
                  <a:extLst>
                    <a:ext uri="{FF2B5EF4-FFF2-40B4-BE49-F238E27FC236}">
                      <a16:creationId xmlns:a16="http://schemas.microsoft.com/office/drawing/2014/main" id="{417B8006-6C8B-0C48-8629-A79131D194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0BE30B1-4CCB-574A-A65F-C204F462337D}"/>
                  </a:ext>
                </a:extLst>
              </p:cNvPr>
              <p:cNvGrpSpPr/>
              <p:nvPr/>
            </p:nvGrpSpPr>
            <p:grpSpPr>
              <a:xfrm>
                <a:off x="528689" y="480503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E8716DC9-C707-FE4F-88D9-4E5CD11AAFF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1" name="Picture 3">
                  <a:extLst>
                    <a:ext uri="{FF2B5EF4-FFF2-40B4-BE49-F238E27FC236}">
                      <a16:creationId xmlns:a16="http://schemas.microsoft.com/office/drawing/2014/main" id="{6B1B80B6-D9F0-A444-B51E-AB751B42E7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C169727A-67FA-8948-8A06-DC4C6F0F6C2F}"/>
                  </a:ext>
                </a:extLst>
              </p:cNvPr>
              <p:cNvGrpSpPr/>
              <p:nvPr/>
            </p:nvGrpSpPr>
            <p:grpSpPr>
              <a:xfrm>
                <a:off x="1700150" y="432490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8" name="正方形/長方形 77">
                  <a:extLst>
                    <a:ext uri="{FF2B5EF4-FFF2-40B4-BE49-F238E27FC236}">
                      <a16:creationId xmlns:a16="http://schemas.microsoft.com/office/drawing/2014/main" id="{1D8F6B65-3A8B-EE4E-9B38-CF84163E3D6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03111188-7B3A-AA40-BB37-878C86BB22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22F2791E-A26C-364F-BCEB-249D9399506D}"/>
                  </a:ext>
                </a:extLst>
              </p:cNvPr>
              <p:cNvGrpSpPr/>
              <p:nvPr/>
            </p:nvGrpSpPr>
            <p:grpSpPr>
              <a:xfrm>
                <a:off x="1512691" y="533248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31F5F625-8DD2-C943-97FA-70A6256EC34C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7" name="Picture 3">
                  <a:extLst>
                    <a:ext uri="{FF2B5EF4-FFF2-40B4-BE49-F238E27FC236}">
                      <a16:creationId xmlns:a16="http://schemas.microsoft.com/office/drawing/2014/main" id="{1D14DC19-DB93-C24A-B093-E735133F2C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45088E46-D1B7-AE43-90E2-327697732085}"/>
                  </a:ext>
                </a:extLst>
              </p:cNvPr>
              <p:cNvGrpSpPr/>
              <p:nvPr/>
            </p:nvGrpSpPr>
            <p:grpSpPr>
              <a:xfrm>
                <a:off x="946428" y="4043968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08F09FFA-1B95-9648-A145-718D782C569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5" name="Picture 3">
                  <a:extLst>
                    <a:ext uri="{FF2B5EF4-FFF2-40B4-BE49-F238E27FC236}">
                      <a16:creationId xmlns:a16="http://schemas.microsoft.com/office/drawing/2014/main" id="{51F192FA-0FA9-154F-99FA-0A14862431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C9E073B5-3FC3-E748-81A7-5CC220FE1BE6}"/>
                  </a:ext>
                </a:extLst>
              </p:cNvPr>
              <p:cNvGrpSpPr/>
              <p:nvPr/>
            </p:nvGrpSpPr>
            <p:grpSpPr>
              <a:xfrm>
                <a:off x="2695267" y="4857787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BDFEEE02-0FB0-F847-81E8-819AB69DC111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3" name="Picture 3">
                  <a:extLst>
                    <a:ext uri="{FF2B5EF4-FFF2-40B4-BE49-F238E27FC236}">
                      <a16:creationId xmlns:a16="http://schemas.microsoft.com/office/drawing/2014/main" id="{4E24446D-7581-0846-8EA6-E014F14FE3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C4267A78-07B1-AA4C-A122-849D81D4BD4E}"/>
                  </a:ext>
                </a:extLst>
              </p:cNvPr>
              <p:cNvGrpSpPr/>
              <p:nvPr/>
            </p:nvGrpSpPr>
            <p:grpSpPr>
              <a:xfrm>
                <a:off x="829479" y="5575232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9294EA47-A5CB-5642-96E0-29D3FC6110DB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1" name="Picture 3">
                  <a:extLst>
                    <a:ext uri="{FF2B5EF4-FFF2-40B4-BE49-F238E27FC236}">
                      <a16:creationId xmlns:a16="http://schemas.microsoft.com/office/drawing/2014/main" id="{7806132B-811E-4144-8ED8-64BB6751ED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AF5E313D-F720-DD46-B4FD-D2B188B12891}"/>
                  </a:ext>
                </a:extLst>
              </p:cNvPr>
              <p:cNvGrpSpPr/>
              <p:nvPr/>
            </p:nvGrpSpPr>
            <p:grpSpPr>
              <a:xfrm>
                <a:off x="1823531" y="4635111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0EFD6171-51E6-3546-8D64-D5CB1D93D1A5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9" name="Picture 3">
                  <a:extLst>
                    <a:ext uri="{FF2B5EF4-FFF2-40B4-BE49-F238E27FC236}">
                      <a16:creationId xmlns:a16="http://schemas.microsoft.com/office/drawing/2014/main" id="{1FF75975-A4EA-0E47-A192-3F28C11876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18F3A59-084C-034A-966F-7B1A85597CD1}"/>
                  </a:ext>
                </a:extLst>
              </p:cNvPr>
              <p:cNvGrpSpPr/>
              <p:nvPr/>
            </p:nvGrpSpPr>
            <p:grpSpPr>
              <a:xfrm>
                <a:off x="2252479" y="4991123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F6A4DFCB-4531-8940-A2B7-09A4DC51E439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7" name="Picture 3">
                  <a:extLst>
                    <a:ext uri="{FF2B5EF4-FFF2-40B4-BE49-F238E27FC236}">
                      <a16:creationId xmlns:a16="http://schemas.microsoft.com/office/drawing/2014/main" id="{F38A9512-3D08-584F-BFCA-497E9F6352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0B3E1EB2-9C1F-8C47-85B1-562C273D0948}"/>
                  </a:ext>
                </a:extLst>
              </p:cNvPr>
              <p:cNvGrpSpPr/>
              <p:nvPr/>
            </p:nvGrpSpPr>
            <p:grpSpPr>
              <a:xfrm>
                <a:off x="2658804" y="3973450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82BF2C52-12D4-E147-A1EB-DD4B8936B93F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5" name="Picture 3">
                  <a:extLst>
                    <a:ext uri="{FF2B5EF4-FFF2-40B4-BE49-F238E27FC236}">
                      <a16:creationId xmlns:a16="http://schemas.microsoft.com/office/drawing/2014/main" id="{A1896221-60F0-F046-A60F-F64F2DA9C7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39DC63AD-0A8E-F542-8D19-744979D72350}"/>
                  </a:ext>
                </a:extLst>
              </p:cNvPr>
              <p:cNvGrpSpPr/>
              <p:nvPr/>
            </p:nvGrpSpPr>
            <p:grpSpPr>
              <a:xfrm>
                <a:off x="2425741" y="5424936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2" name="正方形/長方形 61">
                  <a:extLst>
                    <a:ext uri="{FF2B5EF4-FFF2-40B4-BE49-F238E27FC236}">
                      <a16:creationId xmlns:a16="http://schemas.microsoft.com/office/drawing/2014/main" id="{0D4801E5-2CD4-2140-9C40-69CA41C4A6DA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3" name="Picture 3">
                  <a:extLst>
                    <a:ext uri="{FF2B5EF4-FFF2-40B4-BE49-F238E27FC236}">
                      <a16:creationId xmlns:a16="http://schemas.microsoft.com/office/drawing/2014/main" id="{F5C3EA7B-0E67-D049-964E-25A6E21D60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3F50A87-B98F-D040-8595-FB41DF25157B}"/>
                  </a:ext>
                </a:extLst>
              </p:cNvPr>
              <p:cNvGrpSpPr/>
              <p:nvPr/>
            </p:nvGrpSpPr>
            <p:grpSpPr>
              <a:xfrm>
                <a:off x="1054045" y="4537044"/>
                <a:ext cx="1069775" cy="906162"/>
                <a:chOff x="4992130" y="4843849"/>
                <a:chExt cx="1400432" cy="1186248"/>
              </a:xfrm>
            </p:grpSpPr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CCD1D424-C43C-8146-B8C0-9DC50F9F0AD7}"/>
                    </a:ext>
                  </a:extLst>
                </p:cNvPr>
                <p:cNvSpPr/>
                <p:nvPr/>
              </p:nvSpPr>
              <p:spPr>
                <a:xfrm>
                  <a:off x="4992130" y="4843849"/>
                  <a:ext cx="1400432" cy="1186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1" name="Picture 3">
                  <a:extLst>
                    <a:ext uri="{FF2B5EF4-FFF2-40B4-BE49-F238E27FC236}">
                      <a16:creationId xmlns:a16="http://schemas.microsoft.com/office/drawing/2014/main" id="{5721556C-0BB2-B64A-93AE-D249DABEC9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4863" y="5136906"/>
                  <a:ext cx="1254965" cy="62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46880206-75AC-5F48-882A-C4A126A3906C}"/>
                </a:ext>
              </a:extLst>
            </p:cNvPr>
            <p:cNvSpPr txBox="1"/>
            <p:nvPr/>
          </p:nvSpPr>
          <p:spPr>
            <a:xfrm>
              <a:off x="4984883" y="6366041"/>
              <a:ext cx="187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Important images</a:t>
              </a:r>
              <a:endParaRPr kumimoji="1" lang="ja-JP" altLang="en-US" b="1"/>
            </a:p>
          </p:txBody>
        </p:sp>
        <p:sp>
          <p:nvSpPr>
            <p:cNvPr id="46" name="右矢印 45">
              <a:extLst>
                <a:ext uri="{FF2B5EF4-FFF2-40B4-BE49-F238E27FC236}">
                  <a16:creationId xmlns:a16="http://schemas.microsoft.com/office/drawing/2014/main" id="{51B43765-CBB7-954A-9067-772F1BE9A34C}"/>
                </a:ext>
              </a:extLst>
            </p:cNvPr>
            <p:cNvSpPr/>
            <p:nvPr/>
          </p:nvSpPr>
          <p:spPr>
            <a:xfrm>
              <a:off x="3394904" y="5586120"/>
              <a:ext cx="11552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5BBEC347-36D0-5549-BB53-E5F5D3D58738}"/>
                </a:ext>
              </a:extLst>
            </p:cNvPr>
            <p:cNvSpPr txBox="1"/>
            <p:nvPr/>
          </p:nvSpPr>
          <p:spPr>
            <a:xfrm>
              <a:off x="3411303" y="4640333"/>
              <a:ext cx="1042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/>
                <a:t>In-situ timestep selection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6322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In-situ timestep selection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Based on the amount of changes between the simulation timesteps</a:t>
            </a:r>
          </a:p>
          <a:p>
            <a:r>
              <a:rPr lang="en-US" altLang="ja-JP" dirty="0"/>
              <a:t>Easy to find the important features related to the correct understanding of the underlying physical phenomena</a:t>
            </a:r>
          </a:p>
          <a:p>
            <a:r>
              <a:rPr lang="en-US" altLang="ja-JP" dirty="0"/>
              <a:t>Helpful for the data I/O and visualization cost savings</a:t>
            </a:r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C28B12-8549-3D4E-AC85-B6513E0E6EEF}"/>
              </a:ext>
            </a:extLst>
          </p:cNvPr>
          <p:cNvSpPr txBox="1"/>
          <p:nvPr/>
        </p:nvSpPr>
        <p:spPr>
          <a:xfrm>
            <a:off x="0" y="6611779"/>
            <a:ext cx="10477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/>
              <a:t>Y. Yamaoka, K. Hayashi, N. Sakamoto, J. Nonaka, In-Situ Adaptive Timestep Control and Visualization based on the </a:t>
            </a:r>
            <a:r>
              <a:rPr lang="en" altLang="ja-JP" sz="1000" dirty="0" err="1"/>
              <a:t>Spatio</a:t>
            </a:r>
            <a:r>
              <a:rPr lang="en" altLang="ja-JP" sz="1000" dirty="0"/>
              <a:t>-Temporal Variations of the Simulation Results, ISAV2019, pp.12-16, 2019.11</a:t>
            </a:r>
            <a:endParaRPr kumimoji="1"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1331932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2929</TotalTime>
  <Words>1372</Words>
  <Application>Microsoft Macintosh PowerPoint</Application>
  <PresentationFormat>ワイド画面</PresentationFormat>
  <Paragraphs>338</Paragraphs>
  <Slides>25</Slides>
  <Notes>2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1" baseType="lpstr">
      <vt:lpstr>游ゴシック</vt:lpstr>
      <vt:lpstr>Arial</vt:lpstr>
      <vt:lpstr>Calibri</vt:lpstr>
      <vt:lpstr>Cambria Math</vt:lpstr>
      <vt:lpstr>Times</vt:lpstr>
      <vt:lpstr>Office テーマ</vt:lpstr>
      <vt:lpstr>Smart In-situ Visualization for Large-scale Numerical Simulations Aiming at Efficient Knowledge Acquisition</vt:lpstr>
      <vt:lpstr>High Performance Computing Systems</vt:lpstr>
      <vt:lpstr>Large data visualization on HPC</vt:lpstr>
      <vt:lpstr>In-situ visualization</vt:lpstr>
      <vt:lpstr>Parallel rendering </vt:lpstr>
      <vt:lpstr>Data exploration for In-situ visualization</vt:lpstr>
      <vt:lpstr>In-situ visualization on HPC environment</vt:lpstr>
      <vt:lpstr>Smart in-situ visualization</vt:lpstr>
      <vt:lpstr>In-situ timestep selection</vt:lpstr>
      <vt:lpstr>In-situ timestep selection</vt:lpstr>
      <vt:lpstr>In-situ timestep selection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Microsoft Office User</cp:lastModifiedBy>
  <cp:revision>93</cp:revision>
  <dcterms:created xsi:type="dcterms:W3CDTF">2021-07-14T05:09:14Z</dcterms:created>
  <dcterms:modified xsi:type="dcterms:W3CDTF">2021-07-18T23:40:34Z</dcterms:modified>
</cp:coreProperties>
</file>